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2.jpg" ContentType="image/jpg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image34.jpg" ContentType="image/jpg"/>
  <Override PartName="/ppt/media/image35.jpg" ContentType="image/jpg"/>
  <Override PartName="/ppt/media/image37.jpg" ContentType="image/jpg"/>
  <Override PartName="/ppt/media/image39.jpg" ContentType="image/jpg"/>
  <Override PartName="/ppt/media/image41.jpg" ContentType="image/jpg"/>
  <Override PartName="/ppt/media/image42.jpg" ContentType="image/jpg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1" r:id="rId2"/>
    <p:sldId id="262" r:id="rId3"/>
    <p:sldId id="260" r:id="rId4"/>
    <p:sldId id="298" r:id="rId5"/>
    <p:sldId id="301" r:id="rId6"/>
    <p:sldId id="276" r:id="rId7"/>
    <p:sldId id="278" r:id="rId8"/>
    <p:sldId id="279" r:id="rId9"/>
    <p:sldId id="280" r:id="rId10"/>
    <p:sldId id="291" r:id="rId11"/>
    <p:sldId id="256" r:id="rId12"/>
    <p:sldId id="295" r:id="rId13"/>
    <p:sldId id="296" r:id="rId14"/>
    <p:sldId id="297" r:id="rId15"/>
    <p:sldId id="302" r:id="rId16"/>
    <p:sldId id="303" r:id="rId17"/>
    <p:sldId id="294" r:id="rId18"/>
    <p:sldId id="277" r:id="rId19"/>
    <p:sldId id="293" r:id="rId20"/>
    <p:sldId id="289" r:id="rId21"/>
    <p:sldId id="292" r:id="rId22"/>
    <p:sldId id="2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9481"/>
    <a:srgbClr val="EE8711"/>
    <a:srgbClr val="6D0C69"/>
    <a:srgbClr val="0781CE"/>
    <a:srgbClr val="E98210"/>
    <a:srgbClr val="62A518"/>
    <a:srgbClr val="E22C04"/>
    <a:srgbClr val="65AA19"/>
    <a:srgbClr val="EA3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A40908-CFF2-4850-B127-4BC7031F95AB}" v="1" dt="2024-11-17T03:44:40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82" d="100"/>
          <a:sy n="82" d="100"/>
        </p:scale>
        <p:origin x="58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974E6-76F9-4ACA-897F-07EBF6FF457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414B5-5DDD-47CF-BD27-C1000919F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03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BB8B4-6C65-41A8-8BB5-66FABA0521A8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9138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BB8B4-6C65-41A8-8BB5-66FABA0521A8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9204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C824-177C-49C4-BBEB-F1CE9B71E7C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7AAD-6818-4753-84C8-917811E8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77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C824-177C-49C4-BBEB-F1CE9B71E7C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7AAD-6818-4753-84C8-917811E8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34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C824-177C-49C4-BBEB-F1CE9B71E7C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7AAD-6818-4753-84C8-917811E8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30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C824-177C-49C4-BBEB-F1CE9B71E7C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7AAD-6818-4753-84C8-917811E8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3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C824-177C-49C4-BBEB-F1CE9B71E7C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7AAD-6818-4753-84C8-917811E8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0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C824-177C-49C4-BBEB-F1CE9B71E7C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7AAD-6818-4753-84C8-917811E8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7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C824-177C-49C4-BBEB-F1CE9B71E7C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7AAD-6818-4753-84C8-917811E8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7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C824-177C-49C4-BBEB-F1CE9B71E7C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7AAD-6818-4753-84C8-917811E8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39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C824-177C-49C4-BBEB-F1CE9B71E7C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7AAD-6818-4753-84C8-917811E8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6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C824-177C-49C4-BBEB-F1CE9B71E7C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7AAD-6818-4753-84C8-917811E8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24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C824-177C-49C4-BBEB-F1CE9B71E7C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7AAD-6818-4753-84C8-917811E8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91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9C824-177C-49C4-BBEB-F1CE9B71E7C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57AAD-6818-4753-84C8-917811E8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7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9.pn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f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4987AE25-2916-4AE5-A1A3-E238E57AEC6D}"/>
              </a:ext>
            </a:extLst>
          </p:cNvPr>
          <p:cNvGrpSpPr/>
          <p:nvPr/>
        </p:nvGrpSpPr>
        <p:grpSpPr>
          <a:xfrm>
            <a:off x="3694176" y="0"/>
            <a:ext cx="8494649" cy="6858000"/>
            <a:chOff x="3934172" y="0"/>
            <a:chExt cx="8221006" cy="687409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D3E78D5-97DE-49D0-B453-3207960DD575}"/>
                </a:ext>
              </a:extLst>
            </p:cNvPr>
            <p:cNvCxnSpPr/>
            <p:nvPr userDrawn="1"/>
          </p:nvCxnSpPr>
          <p:spPr>
            <a:xfrm flipH="1">
              <a:off x="3934172" y="0"/>
              <a:ext cx="3888432" cy="3888432"/>
            </a:xfrm>
            <a:prstGeom prst="line">
              <a:avLst/>
            </a:prstGeom>
            <a:ln w="38100">
              <a:solidFill>
                <a:schemeClr val="bg1">
                  <a:alpha val="1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2A83B9B-3860-4CF5-8B93-838A8D98A2A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695964" y="24384"/>
              <a:ext cx="1748432" cy="1748432"/>
            </a:xfrm>
            <a:prstGeom prst="line">
              <a:avLst/>
            </a:prstGeom>
            <a:ln>
              <a:solidFill>
                <a:schemeClr val="bg1">
                  <a:alpha val="1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58E7D2D-8B95-48D7-929D-B0DEDD2E492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927868" y="0"/>
              <a:ext cx="1748432" cy="1748432"/>
            </a:xfrm>
            <a:prstGeom prst="line">
              <a:avLst/>
            </a:prstGeom>
            <a:ln>
              <a:solidFill>
                <a:schemeClr val="bg1">
                  <a:alpha val="1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C46B118-76BA-4791-A9E5-E6A945AE955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7822604" y="12192"/>
              <a:ext cx="926592" cy="926592"/>
            </a:xfrm>
            <a:prstGeom prst="line">
              <a:avLst/>
            </a:prstGeom>
            <a:ln w="76200">
              <a:solidFill>
                <a:schemeClr val="bg1">
                  <a:alpha val="1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7EA88FF-FC5C-4F81-B53F-A526D1B9D1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570142" y="744324"/>
              <a:ext cx="6000076" cy="6129770"/>
            </a:xfrm>
            <a:prstGeom prst="line">
              <a:avLst/>
            </a:prstGeom>
            <a:ln>
              <a:solidFill>
                <a:schemeClr val="bg1">
                  <a:alpha val="1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9FE68C4-D7BE-4050-B87F-8FEBD9ACE63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0175628" y="793092"/>
              <a:ext cx="1979550" cy="2022339"/>
            </a:xfrm>
            <a:prstGeom prst="line">
              <a:avLst/>
            </a:prstGeom>
            <a:ln w="76200">
              <a:solidFill>
                <a:schemeClr val="bg1">
                  <a:alpha val="1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9DD5D9C-C05D-489C-B829-A22E68AFD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4327"/>
            <a:ext cx="12188825" cy="5302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6E83C2-F1FA-4990-B0B0-EF4EEA0C3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02" y="5277678"/>
            <a:ext cx="6239141" cy="151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65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51203-WA0004">
            <a:hlinkClick r:id="" action="ppaction://media"/>
            <a:extLst>
              <a:ext uri="{FF2B5EF4-FFF2-40B4-BE49-F238E27FC236}">
                <a16:creationId xmlns:a16="http://schemas.microsoft.com/office/drawing/2014/main" id="{7A65BC3B-9055-7332-44E5-CCAA2E7473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2682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B4A1BE-8413-0EEA-F4AF-BD6D1B48A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0"/>
            <a:ext cx="1802295" cy="8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0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A1443-DD20-B783-B2FC-CC2C1698C9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89187-637A-94DD-23D9-BB05F57139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DC64F9-9036-7B30-9BAA-E19E4DCE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8"/>
          <a:stretch>
            <a:fillRect/>
          </a:stretch>
        </p:blipFill>
        <p:spPr>
          <a:xfrm>
            <a:off x="0" y="0"/>
            <a:ext cx="12192000" cy="68652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81239C-E728-1617-E6F1-295317E5F4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-155216"/>
            <a:ext cx="1802295" cy="821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112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13CDC8-8A25-C1DD-17F8-27AB27743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CBE481-58C3-6053-905F-C0BEA4E25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051" y="589721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			MSRDC Office, Nagpur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E952A6-B566-27B5-CD23-8B4E771BE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0"/>
            <a:ext cx="1802295" cy="8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43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51B198D-98A8-CB37-A23B-4535E0658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77" y="0"/>
            <a:ext cx="12247577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F13308-32F9-9993-FFC0-A520AB9757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-104922"/>
            <a:ext cx="1802295" cy="8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6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53C34A-547F-3BD2-E2B8-C14FEE313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57B868-6BD3-221A-BBE7-3E27B606BD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0"/>
            <a:ext cx="1802295" cy="8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26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EA5DA-DED6-06FB-9B4C-DAEC904D3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			Structure Manufacturing</a:t>
            </a:r>
          </a:p>
        </p:txBody>
      </p:sp>
      <p:pic>
        <p:nvPicPr>
          <p:cNvPr id="9" name="Content Placeholder 8" descr="A stack of metal plates&#10;&#10;AI-generated content may be incorrect.">
            <a:extLst>
              <a:ext uri="{FF2B5EF4-FFF2-40B4-BE49-F238E27FC236}">
                <a16:creationId xmlns:a16="http://schemas.microsoft.com/office/drawing/2014/main" id="{5856B4DC-818B-9C02-BBB8-29369DEF0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05" y="1611021"/>
            <a:ext cx="3505660" cy="1971934"/>
          </a:xfrm>
        </p:spPr>
      </p:pic>
      <p:pic>
        <p:nvPicPr>
          <p:cNvPr id="11" name="Picture 10" descr="A stack of wood in a warehouse&#10;&#10;AI-generated content may be incorrect.">
            <a:extLst>
              <a:ext uri="{FF2B5EF4-FFF2-40B4-BE49-F238E27FC236}">
                <a16:creationId xmlns:a16="http://schemas.microsoft.com/office/drawing/2014/main" id="{DD82CABF-3250-A9DE-E665-A234AA9B3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83" y="1611020"/>
            <a:ext cx="3505658" cy="1971933"/>
          </a:xfrm>
          <a:prstGeom prst="rect">
            <a:avLst/>
          </a:prstGeom>
        </p:spPr>
      </p:pic>
      <p:pic>
        <p:nvPicPr>
          <p:cNvPr id="13" name="Picture 12" descr="A stack of metal rods&#10;&#10;AI-generated content may be incorrect.">
            <a:extLst>
              <a:ext uri="{FF2B5EF4-FFF2-40B4-BE49-F238E27FC236}">
                <a16:creationId xmlns:a16="http://schemas.microsoft.com/office/drawing/2014/main" id="{B1F62ABF-471B-5D6D-EFF7-7038905AE1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559" y="1611020"/>
            <a:ext cx="3850433" cy="1971933"/>
          </a:xfrm>
          <a:prstGeom prst="rect">
            <a:avLst/>
          </a:prstGeom>
        </p:spPr>
      </p:pic>
      <p:pic>
        <p:nvPicPr>
          <p:cNvPr id="15" name="Picture 14" descr="A person walking past a stack of metal beams&#10;&#10;AI-generated content may be incorrect.">
            <a:extLst>
              <a:ext uri="{FF2B5EF4-FFF2-40B4-BE49-F238E27FC236}">
                <a16:creationId xmlns:a16="http://schemas.microsoft.com/office/drawing/2014/main" id="{F8ACA45C-6B8A-59D0-7B3B-F903E4A843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4" y="4058817"/>
            <a:ext cx="3534891" cy="1988376"/>
          </a:xfrm>
          <a:prstGeom prst="rect">
            <a:avLst/>
          </a:prstGeom>
        </p:spPr>
      </p:pic>
      <p:pic>
        <p:nvPicPr>
          <p:cNvPr id="17" name="Picture 16" descr="A metal box with metal pieces in it&#10;&#10;AI-generated content may be incorrect.">
            <a:extLst>
              <a:ext uri="{FF2B5EF4-FFF2-40B4-BE49-F238E27FC236}">
                <a16:creationId xmlns:a16="http://schemas.microsoft.com/office/drawing/2014/main" id="{152A4B99-688E-4B7A-862D-7F2C293A4D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93" y="4058817"/>
            <a:ext cx="3534892" cy="1988377"/>
          </a:xfrm>
          <a:prstGeom prst="rect">
            <a:avLst/>
          </a:prstGeom>
        </p:spPr>
      </p:pic>
      <p:pic>
        <p:nvPicPr>
          <p:cNvPr id="19" name="Picture 18" descr="A pile of metal rods&#10;&#10;AI-generated content may be incorrect.">
            <a:extLst>
              <a:ext uri="{FF2B5EF4-FFF2-40B4-BE49-F238E27FC236}">
                <a16:creationId xmlns:a16="http://schemas.microsoft.com/office/drawing/2014/main" id="{1D503ADA-F030-5D5E-284E-2553C8AB7D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558" y="4058816"/>
            <a:ext cx="3850433" cy="198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51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AABEF-4486-F825-26C3-7E2924B0E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83686" cy="1325563"/>
          </a:xfrm>
        </p:spPr>
        <p:txBody>
          <a:bodyPr/>
          <a:lstStyle/>
          <a:p>
            <a:r>
              <a:rPr lang="en-IN" dirty="0"/>
              <a:t>Indigenously developed solar tracking controller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3B75B5-BC62-3E49-EAF8-85AC8FFDE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68" y="1690688"/>
            <a:ext cx="7296539" cy="4486275"/>
          </a:xfrm>
        </p:spPr>
      </p:pic>
    </p:spTree>
    <p:extLst>
      <p:ext uri="{BB962C8B-B14F-4D97-AF65-F5344CB8AC3E}">
        <p14:creationId xmlns:p14="http://schemas.microsoft.com/office/powerpoint/2010/main" val="534408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WhatsApp Video 2025-12-11 at 5.59.08 PM">
            <a:hlinkClick r:id="" action="ppaction://media"/>
            <a:extLst>
              <a:ext uri="{FF2B5EF4-FFF2-40B4-BE49-F238E27FC236}">
                <a16:creationId xmlns:a16="http://schemas.microsoft.com/office/drawing/2014/main" id="{F3949E34-64B4-0DD3-9D45-C31A91BDB0D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5AC612-40D7-D41B-5B07-6163E95DAE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0"/>
            <a:ext cx="1802295" cy="8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2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7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dual axis">
            <a:hlinkClick r:id="" action="ppaction://media"/>
            <a:extLst>
              <a:ext uri="{FF2B5EF4-FFF2-40B4-BE49-F238E27FC236}">
                <a16:creationId xmlns:a16="http://schemas.microsoft.com/office/drawing/2014/main" id="{655AE196-2906-17A8-1CE5-C41EA4B88A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681" y="0"/>
            <a:ext cx="11969319" cy="67396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892372-D199-F41D-4D15-5F59194D4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0"/>
            <a:ext cx="1802295" cy="8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8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4395" y="5059326"/>
            <a:ext cx="708837" cy="78858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26489" y="5032744"/>
            <a:ext cx="939209" cy="81516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40465" y="4146698"/>
            <a:ext cx="1958163" cy="74427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7186" y="3048000"/>
            <a:ext cx="1054395" cy="68225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37907" y="3313814"/>
            <a:ext cx="655674" cy="15948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08767" y="3101163"/>
            <a:ext cx="735419" cy="58479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50512" y="3313814"/>
            <a:ext cx="655674" cy="15948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21372" y="2932814"/>
            <a:ext cx="770860" cy="797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45535" y="1337930"/>
            <a:ext cx="717698" cy="779721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84791" y="176248"/>
            <a:ext cx="7336465" cy="1134956"/>
          </a:xfrm>
          <a:prstGeom prst="rect">
            <a:avLst/>
          </a:prstGeom>
        </p:spPr>
        <p:txBody>
          <a:bodyPr vert="horz" wrap="square" lIns="0" tIns="39527" rIns="0" bIns="0" rtlCol="0" anchor="ctr">
            <a:spAutoFit/>
          </a:bodyPr>
          <a:lstStyle/>
          <a:p>
            <a:pPr marL="8861">
              <a:lnSpc>
                <a:spcPct val="100000"/>
              </a:lnSpc>
              <a:spcBef>
                <a:spcPts val="94"/>
              </a:spcBef>
            </a:pPr>
            <a:r>
              <a:rPr sz="3558" spc="-42" dirty="0">
                <a:solidFill>
                  <a:srgbClr val="000000"/>
                </a:solidFill>
              </a:rPr>
              <a:t>Engineered</a:t>
            </a:r>
            <a:r>
              <a:rPr sz="3558" spc="-167" dirty="0">
                <a:solidFill>
                  <a:srgbClr val="000000"/>
                </a:solidFill>
              </a:rPr>
              <a:t> </a:t>
            </a:r>
            <a:r>
              <a:rPr sz="3558" dirty="0">
                <a:solidFill>
                  <a:srgbClr val="000000"/>
                </a:solidFill>
              </a:rPr>
              <a:t>for</a:t>
            </a:r>
            <a:r>
              <a:rPr sz="3558" spc="-244" dirty="0">
                <a:solidFill>
                  <a:srgbClr val="000000"/>
                </a:solidFill>
              </a:rPr>
              <a:t> </a:t>
            </a:r>
            <a:r>
              <a:rPr sz="3558" spc="-14" dirty="0">
                <a:solidFill>
                  <a:srgbClr val="000000"/>
                </a:solidFill>
              </a:rPr>
              <a:t>Performance</a:t>
            </a:r>
            <a:r>
              <a:rPr sz="3558" spc="-49" dirty="0">
                <a:solidFill>
                  <a:srgbClr val="000000"/>
                </a:solidFill>
              </a:rPr>
              <a:t> and</a:t>
            </a:r>
            <a:r>
              <a:rPr sz="3558" spc="-307" dirty="0">
                <a:solidFill>
                  <a:srgbClr val="000000"/>
                </a:solidFill>
              </a:rPr>
              <a:t> </a:t>
            </a:r>
            <a:r>
              <a:rPr sz="3558" spc="-7" dirty="0">
                <a:solidFill>
                  <a:srgbClr val="000000"/>
                </a:solidFill>
              </a:rPr>
              <a:t>Reliability</a:t>
            </a:r>
            <a:endParaRPr sz="3558"/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xfrm>
            <a:off x="16114255" y="9455853"/>
            <a:ext cx="1228725" cy="212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3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8861">
              <a:lnSpc>
                <a:spcPts val="1085"/>
              </a:lnSpc>
            </a:pPr>
            <a:r>
              <a:rPr lang="en-US"/>
              <a:t>W</a:t>
            </a:r>
            <a:r>
              <a:rPr lang="en-US" spc="315"/>
              <a:t> </a:t>
            </a:r>
            <a:r>
              <a:rPr lang="en-US" spc="-10"/>
              <a:t>NotebaokLM</a:t>
            </a:r>
            <a:endParaRPr spc="-7" dirty="0"/>
          </a:p>
        </p:txBody>
      </p:sp>
      <p:sp>
        <p:nvSpPr>
          <p:cNvPr id="12" name="object 12"/>
          <p:cNvSpPr txBox="1"/>
          <p:nvPr/>
        </p:nvSpPr>
        <p:spPr>
          <a:xfrm>
            <a:off x="850067" y="2143248"/>
            <a:ext cx="1088065" cy="262219"/>
          </a:xfrm>
          <a:prstGeom prst="rect">
            <a:avLst/>
          </a:prstGeom>
        </p:spPr>
        <p:txBody>
          <a:bodyPr vert="horz" wrap="square" lIns="0" tIns="9747" rIns="0" bIns="0" rtlCol="0">
            <a:spAutoFit/>
          </a:bodyPr>
          <a:lstStyle/>
          <a:p>
            <a:pPr marL="8861">
              <a:spcBef>
                <a:spcPts val="77"/>
              </a:spcBef>
            </a:pPr>
            <a:r>
              <a:rPr sz="1640" spc="-112" dirty="0">
                <a:latin typeface="Arial MT"/>
                <a:cs typeface="Arial MT"/>
              </a:rPr>
              <a:t>Server</a:t>
            </a:r>
            <a:r>
              <a:rPr sz="1640" spc="10" dirty="0">
                <a:latin typeface="Arial MT"/>
                <a:cs typeface="Arial MT"/>
              </a:rPr>
              <a:t> </a:t>
            </a:r>
            <a:r>
              <a:rPr sz="1640" spc="-234" dirty="0">
                <a:latin typeface="Arial MT"/>
                <a:cs typeface="Arial MT"/>
              </a:rPr>
              <a:t>(AWS)</a:t>
            </a:r>
            <a:endParaRPr sz="164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1424" y="3799170"/>
            <a:ext cx="3143159" cy="940479"/>
          </a:xfrm>
          <a:prstGeom prst="rect">
            <a:avLst/>
          </a:prstGeom>
        </p:spPr>
        <p:txBody>
          <a:bodyPr vert="horz" wrap="square" lIns="0" tIns="10633" rIns="0" bIns="0" rtlCol="0">
            <a:spAutoFit/>
          </a:bodyPr>
          <a:lstStyle/>
          <a:p>
            <a:pPr marL="8861">
              <a:spcBef>
                <a:spcPts val="84"/>
              </a:spcBef>
              <a:tabLst>
                <a:tab pos="1935640" algn="l"/>
              </a:tabLst>
            </a:pPr>
            <a:r>
              <a:rPr sz="1535" spc="-7" dirty="0">
                <a:latin typeface="Arial MT"/>
                <a:cs typeface="Arial MT"/>
              </a:rPr>
              <a:t>Controller</a:t>
            </a:r>
            <a:r>
              <a:rPr sz="1535" dirty="0">
                <a:latin typeface="Arial MT"/>
                <a:cs typeface="Arial MT"/>
              </a:rPr>
              <a:t>	</a:t>
            </a:r>
            <a:r>
              <a:rPr sz="2302" spc="-10" baseline="1262" dirty="0">
                <a:latin typeface="Arial MT"/>
                <a:cs typeface="Arial MT"/>
              </a:rPr>
              <a:t>Motor</a:t>
            </a:r>
            <a:endParaRPr sz="2302" baseline="1262" dirty="0">
              <a:latin typeface="Arial MT"/>
              <a:cs typeface="Arial MT"/>
            </a:endParaRPr>
          </a:p>
          <a:p>
            <a:pPr marL="620698">
              <a:lnSpc>
                <a:spcPts val="1961"/>
              </a:lnSpc>
              <a:spcBef>
                <a:spcPts val="1542"/>
              </a:spcBef>
            </a:pPr>
            <a:r>
              <a:rPr sz="1814" spc="-213" dirty="0">
                <a:latin typeface="Aptos" panose="020B0004020202020204" pitchFamily="34" charset="0"/>
                <a:cs typeface="Arial MT"/>
              </a:rPr>
              <a:t>Diagnose</a:t>
            </a:r>
            <a:r>
              <a:rPr lang="en-US" sz="1814" spc="-213" dirty="0">
                <a:latin typeface="Aptos" panose="020B0004020202020204" pitchFamily="34" charset="0"/>
                <a:cs typeface="Arial MT"/>
              </a:rPr>
              <a:t>,</a:t>
            </a:r>
            <a:r>
              <a:rPr sz="1814" spc="-21" dirty="0">
                <a:latin typeface="Aptos" panose="020B0004020202020204" pitchFamily="34" charset="0"/>
                <a:cs typeface="Arial MT"/>
              </a:rPr>
              <a:t> </a:t>
            </a:r>
            <a:r>
              <a:rPr sz="1814" spc="-216" dirty="0">
                <a:latin typeface="Aptos" panose="020B0004020202020204" pitchFamily="34" charset="0"/>
                <a:cs typeface="Arial MT"/>
              </a:rPr>
              <a:t>Reset,</a:t>
            </a:r>
            <a:r>
              <a:rPr sz="1814" spc="-28" dirty="0">
                <a:latin typeface="Aptos" panose="020B0004020202020204" pitchFamily="34" charset="0"/>
                <a:cs typeface="Arial MT"/>
              </a:rPr>
              <a:t> </a:t>
            </a:r>
            <a:r>
              <a:rPr sz="1814" spc="-160" dirty="0">
                <a:latin typeface="Aptos" panose="020B0004020202020204" pitchFamily="34" charset="0"/>
                <a:cs typeface="Arial MT"/>
              </a:rPr>
              <a:t>Calibrate,</a:t>
            </a:r>
            <a:endParaRPr sz="1814" dirty="0">
              <a:latin typeface="Aptos" panose="020B0004020202020204" pitchFamily="34" charset="0"/>
              <a:cs typeface="Arial MT"/>
            </a:endParaRPr>
          </a:p>
          <a:p>
            <a:pPr marL="618925">
              <a:lnSpc>
                <a:spcPts val="1877"/>
              </a:lnSpc>
            </a:pPr>
            <a:r>
              <a:rPr sz="1744" spc="-209" dirty="0">
                <a:latin typeface="Aptos" panose="020B0004020202020204" pitchFamily="34" charset="0"/>
                <a:cs typeface="Arial MT"/>
              </a:rPr>
              <a:t>Change</a:t>
            </a:r>
            <a:r>
              <a:rPr sz="1744" spc="77" dirty="0">
                <a:latin typeface="Aptos" panose="020B0004020202020204" pitchFamily="34" charset="0"/>
                <a:cs typeface="Arial MT"/>
              </a:rPr>
              <a:t> </a:t>
            </a:r>
            <a:r>
              <a:rPr sz="1744" spc="-133" dirty="0">
                <a:latin typeface="Aptos" panose="020B0004020202020204" pitchFamily="34" charset="0"/>
                <a:cs typeface="Arial MT"/>
              </a:rPr>
              <a:t>locations,</a:t>
            </a:r>
            <a:r>
              <a:rPr sz="1744" spc="28" dirty="0">
                <a:latin typeface="Aptos" panose="020B0004020202020204" pitchFamily="34" charset="0"/>
                <a:cs typeface="Arial MT"/>
              </a:rPr>
              <a:t> </a:t>
            </a:r>
            <a:r>
              <a:rPr sz="1744" spc="-7" dirty="0">
                <a:latin typeface="Aptos" panose="020B0004020202020204" pitchFamily="34" charset="0"/>
                <a:cs typeface="Arial MT"/>
              </a:rPr>
              <a:t>Stall</a:t>
            </a:r>
            <a:r>
              <a:rPr lang="en-US" sz="1744" spc="-7" dirty="0">
                <a:latin typeface="Aptos" panose="020B0004020202020204" pitchFamily="34" charset="0"/>
                <a:cs typeface="Arial MT"/>
              </a:rPr>
              <a:t>, OTA</a:t>
            </a:r>
            <a:endParaRPr sz="1744" dirty="0">
              <a:latin typeface="Aptos" panose="020B0004020202020204" pitchFamily="34" charset="0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24466" y="5876211"/>
            <a:ext cx="544476" cy="269266"/>
          </a:xfrm>
          <a:prstGeom prst="rect">
            <a:avLst/>
          </a:prstGeom>
        </p:spPr>
        <p:txBody>
          <a:bodyPr vert="horz" wrap="square" lIns="0" tIns="11519" rIns="0" bIns="0" rtlCol="0">
            <a:spAutoFit/>
          </a:bodyPr>
          <a:lstStyle/>
          <a:p>
            <a:pPr marL="8861">
              <a:spcBef>
                <a:spcPts val="91"/>
              </a:spcBef>
            </a:pPr>
            <a:r>
              <a:rPr sz="1674" spc="-126" dirty="0">
                <a:latin typeface="Arial MT"/>
                <a:cs typeface="Arial MT"/>
              </a:rPr>
              <a:t>Server</a:t>
            </a:r>
            <a:endParaRPr sz="1674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53400" y="5120365"/>
            <a:ext cx="283977" cy="262219"/>
          </a:xfrm>
          <a:prstGeom prst="rect">
            <a:avLst/>
          </a:prstGeom>
        </p:spPr>
        <p:txBody>
          <a:bodyPr vert="horz" wrap="square" lIns="0" tIns="9747" rIns="0" bIns="0" rtlCol="0">
            <a:spAutoFit/>
          </a:bodyPr>
          <a:lstStyle/>
          <a:p>
            <a:pPr marL="8861">
              <a:spcBef>
                <a:spcPts val="77"/>
              </a:spcBef>
            </a:pPr>
            <a:r>
              <a:rPr sz="1640" spc="-206" dirty="0">
                <a:latin typeface="Arial MT"/>
                <a:cs typeface="Arial MT"/>
              </a:rPr>
              <a:t>API</a:t>
            </a:r>
            <a:endParaRPr sz="164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29155" y="5894670"/>
            <a:ext cx="1322867" cy="246955"/>
          </a:xfrm>
          <a:prstGeom prst="rect">
            <a:avLst/>
          </a:prstGeom>
        </p:spPr>
        <p:txBody>
          <a:bodyPr vert="horz" wrap="square" lIns="0" tIns="10633" rIns="0" bIns="0" rtlCol="0">
            <a:spAutoFit/>
          </a:bodyPr>
          <a:lstStyle/>
          <a:p>
            <a:pPr marL="8861">
              <a:spcBef>
                <a:spcPts val="84"/>
              </a:spcBef>
            </a:pPr>
            <a:r>
              <a:rPr sz="1535" spc="-77" dirty="0">
                <a:latin typeface="Arial MT"/>
                <a:cs typeface="Arial MT"/>
              </a:rPr>
              <a:t>Weather</a:t>
            </a:r>
            <a:r>
              <a:rPr sz="1535" spc="-7" dirty="0">
                <a:latin typeface="Arial MT"/>
                <a:cs typeface="Arial MT"/>
              </a:rPr>
              <a:t> </a:t>
            </a:r>
            <a:r>
              <a:rPr sz="1535" spc="-28" dirty="0">
                <a:latin typeface="Arial MT"/>
                <a:cs typeface="Arial MT"/>
              </a:rPr>
              <a:t>Station</a:t>
            </a:r>
            <a:endParaRPr sz="1535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34045" y="3780711"/>
            <a:ext cx="704850" cy="269266"/>
          </a:xfrm>
          <a:prstGeom prst="rect">
            <a:avLst/>
          </a:prstGeom>
        </p:spPr>
        <p:txBody>
          <a:bodyPr vert="horz" wrap="square" lIns="0" tIns="11519" rIns="0" bIns="0" rtlCol="0">
            <a:spAutoFit/>
          </a:bodyPr>
          <a:lstStyle/>
          <a:p>
            <a:pPr marL="8861">
              <a:spcBef>
                <a:spcPts val="91"/>
              </a:spcBef>
            </a:pPr>
            <a:r>
              <a:rPr sz="1674" spc="-140" dirty="0">
                <a:latin typeface="Arial MT"/>
                <a:cs typeface="Arial MT"/>
              </a:rPr>
              <a:t>Trackers</a:t>
            </a:r>
            <a:endParaRPr sz="1674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14545" y="1595868"/>
            <a:ext cx="1358752" cy="525040"/>
          </a:xfrm>
          <a:prstGeom prst="rect">
            <a:avLst/>
          </a:prstGeom>
        </p:spPr>
        <p:txBody>
          <a:bodyPr vert="horz" wrap="square" lIns="0" tIns="11962" rIns="0" bIns="0" rtlCol="0">
            <a:spAutoFit/>
          </a:bodyPr>
          <a:lstStyle/>
          <a:p>
            <a:pPr marL="15063">
              <a:lnSpc>
                <a:spcPts val="2048"/>
              </a:lnSpc>
              <a:spcBef>
                <a:spcPts val="94"/>
              </a:spcBef>
            </a:pPr>
            <a:r>
              <a:rPr sz="1814" spc="-108" dirty="0">
                <a:latin typeface="Arial MT"/>
                <a:cs typeface="Arial MT"/>
              </a:rPr>
              <a:t>Solar</a:t>
            </a:r>
            <a:r>
              <a:rPr sz="1814" spc="-59" dirty="0">
                <a:latin typeface="Arial MT"/>
                <a:cs typeface="Arial MT"/>
              </a:rPr>
              <a:t> </a:t>
            </a:r>
            <a:r>
              <a:rPr sz="1814" spc="-77" dirty="0">
                <a:latin typeface="Arial MT"/>
                <a:cs typeface="Arial MT"/>
              </a:rPr>
              <a:t>Tracking</a:t>
            </a:r>
            <a:endParaRPr sz="1814">
              <a:latin typeface="Arial MT"/>
              <a:cs typeface="Arial MT"/>
            </a:endParaRPr>
          </a:p>
          <a:p>
            <a:pPr marL="8861">
              <a:lnSpc>
                <a:spcPts val="2006"/>
              </a:lnSpc>
            </a:pPr>
            <a:r>
              <a:rPr sz="1779" spc="-7" dirty="0">
                <a:latin typeface="Arial MT"/>
                <a:cs typeface="Arial MT"/>
              </a:rPr>
              <a:t>Method</a:t>
            </a:r>
            <a:endParaRPr sz="1779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26106" y="2443765"/>
            <a:ext cx="1753929" cy="284530"/>
          </a:xfrm>
          <a:prstGeom prst="rect">
            <a:avLst/>
          </a:prstGeom>
        </p:spPr>
        <p:txBody>
          <a:bodyPr vert="horz" wrap="square" lIns="0" tIns="10633" rIns="0" bIns="0" rtlCol="0">
            <a:spAutoFit/>
          </a:bodyPr>
          <a:lstStyle/>
          <a:p>
            <a:pPr marL="8861">
              <a:spcBef>
                <a:spcPts val="84"/>
              </a:spcBef>
            </a:pPr>
            <a:r>
              <a:rPr sz="1779" spc="-63" dirty="0">
                <a:latin typeface="Arial MT"/>
                <a:cs typeface="Arial MT"/>
              </a:rPr>
              <a:t>Tracking</a:t>
            </a:r>
            <a:r>
              <a:rPr sz="1779" spc="-73" dirty="0">
                <a:latin typeface="Arial MT"/>
                <a:cs typeface="Arial MT"/>
              </a:rPr>
              <a:t> </a:t>
            </a:r>
            <a:r>
              <a:rPr sz="1779" spc="-49" dirty="0">
                <a:latin typeface="Arial MT"/>
                <a:cs typeface="Arial MT"/>
              </a:rPr>
              <a:t>Accuracy</a:t>
            </a:r>
            <a:endParaRPr sz="1779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13876" y="3055137"/>
            <a:ext cx="1155847" cy="532942"/>
          </a:xfrm>
          <a:prstGeom prst="rect">
            <a:avLst/>
          </a:prstGeom>
        </p:spPr>
        <p:txBody>
          <a:bodyPr vert="horz" wrap="square" lIns="0" tIns="45188" rIns="0" bIns="0" rtlCol="0">
            <a:spAutoFit/>
          </a:bodyPr>
          <a:lstStyle/>
          <a:p>
            <a:pPr marL="8861" marR="3544" indent="5760">
              <a:lnSpc>
                <a:spcPts val="1884"/>
              </a:lnSpc>
              <a:spcBef>
                <a:spcPts val="355"/>
              </a:spcBef>
            </a:pPr>
            <a:r>
              <a:rPr sz="1779" spc="-70" dirty="0">
                <a:latin typeface="Arial MT"/>
                <a:cs typeface="Arial MT"/>
              </a:rPr>
              <a:t>Wind</a:t>
            </a:r>
            <a:r>
              <a:rPr sz="1779" spc="-112" dirty="0">
                <a:latin typeface="Arial MT"/>
                <a:cs typeface="Arial MT"/>
              </a:rPr>
              <a:t> </a:t>
            </a:r>
            <a:r>
              <a:rPr sz="1779" spc="-84" dirty="0">
                <a:latin typeface="Arial MT"/>
                <a:cs typeface="Arial MT"/>
              </a:rPr>
              <a:t>Speed </a:t>
            </a:r>
            <a:r>
              <a:rPr sz="1779" spc="-7" dirty="0">
                <a:latin typeface="Arial MT"/>
                <a:cs typeface="Arial MT"/>
              </a:rPr>
              <a:t>Detection</a:t>
            </a:r>
            <a:endParaRPr sz="1779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14826" y="3913618"/>
            <a:ext cx="1917848" cy="269266"/>
          </a:xfrm>
          <a:prstGeom prst="rect">
            <a:avLst/>
          </a:prstGeom>
        </p:spPr>
        <p:txBody>
          <a:bodyPr vert="horz" wrap="square" lIns="0" tIns="11519" rIns="0" bIns="0" rtlCol="0">
            <a:spAutoFit/>
          </a:bodyPr>
          <a:lstStyle/>
          <a:p>
            <a:pPr marL="8861">
              <a:spcBef>
                <a:spcPts val="91"/>
              </a:spcBef>
            </a:pPr>
            <a:r>
              <a:rPr sz="1674" spc="-14" dirty="0">
                <a:latin typeface="Arial MT"/>
                <a:cs typeface="Arial MT"/>
              </a:rPr>
              <a:t>Power</a:t>
            </a:r>
            <a:r>
              <a:rPr sz="1674" spc="-84" dirty="0">
                <a:latin typeface="Arial MT"/>
                <a:cs typeface="Arial MT"/>
              </a:rPr>
              <a:t> </a:t>
            </a:r>
            <a:r>
              <a:rPr sz="1674" spc="-7" dirty="0">
                <a:latin typeface="Arial MT"/>
                <a:cs typeface="Arial MT"/>
              </a:rPr>
              <a:t>Consumption</a:t>
            </a:r>
            <a:endParaRPr sz="1674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10208" y="4419649"/>
            <a:ext cx="1739309" cy="284530"/>
          </a:xfrm>
          <a:prstGeom prst="rect">
            <a:avLst/>
          </a:prstGeom>
        </p:spPr>
        <p:txBody>
          <a:bodyPr vert="horz" wrap="square" lIns="0" tIns="10633" rIns="0" bIns="0" rtlCol="0">
            <a:spAutoFit/>
          </a:bodyPr>
          <a:lstStyle/>
          <a:p>
            <a:pPr marL="8861">
              <a:spcBef>
                <a:spcPts val="84"/>
              </a:spcBef>
            </a:pPr>
            <a:r>
              <a:rPr sz="1779" spc="-63" dirty="0">
                <a:latin typeface="Arial MT"/>
                <a:cs typeface="Arial MT"/>
              </a:rPr>
              <a:t>Ingress</a:t>
            </a:r>
            <a:r>
              <a:rPr sz="1779" spc="-42" dirty="0">
                <a:latin typeface="Arial MT"/>
                <a:cs typeface="Arial MT"/>
              </a:rPr>
              <a:t> </a:t>
            </a:r>
            <a:r>
              <a:rPr sz="1779" spc="-31" dirty="0">
                <a:latin typeface="Arial MT"/>
                <a:cs typeface="Arial MT"/>
              </a:rPr>
              <a:t>Protection</a:t>
            </a:r>
            <a:endParaRPr sz="1779" dirty="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19841" y="4930110"/>
            <a:ext cx="1740638" cy="556980"/>
          </a:xfrm>
          <a:prstGeom prst="rect">
            <a:avLst/>
          </a:prstGeom>
        </p:spPr>
        <p:txBody>
          <a:bodyPr vert="horz" wrap="square" lIns="0" tIns="9303" rIns="0" bIns="0" rtlCol="0">
            <a:spAutoFit/>
          </a:bodyPr>
          <a:lstStyle/>
          <a:p>
            <a:pPr marL="8861">
              <a:spcBef>
                <a:spcPts val="73"/>
              </a:spcBef>
            </a:pPr>
            <a:r>
              <a:rPr sz="1779" spc="-63" dirty="0">
                <a:latin typeface="Arial MT"/>
              </a:rPr>
              <a:t>Operational Range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6112578" y="5665528"/>
            <a:ext cx="2006895" cy="556980"/>
          </a:xfrm>
          <a:prstGeom prst="rect">
            <a:avLst/>
          </a:prstGeom>
        </p:spPr>
        <p:txBody>
          <a:bodyPr vert="horz" wrap="square" lIns="0" tIns="9303" rIns="0" bIns="0" rtlCol="0">
            <a:spAutoFit/>
          </a:bodyPr>
          <a:lstStyle/>
          <a:p>
            <a:pPr marL="8861">
              <a:spcBef>
                <a:spcPts val="73"/>
              </a:spcBef>
            </a:pPr>
            <a:r>
              <a:rPr sz="1779" spc="-63" dirty="0">
                <a:latin typeface="Arial MT"/>
              </a:rPr>
              <a:t>Remote Management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322505" y="1526461"/>
            <a:ext cx="3233184" cy="691643"/>
          </a:xfrm>
          <a:prstGeom prst="rect">
            <a:avLst/>
          </a:prstGeom>
        </p:spPr>
        <p:txBody>
          <a:bodyPr vert="horz" wrap="square" lIns="0" tIns="25252" rIns="0" bIns="0" rtlCol="0">
            <a:spAutoFit/>
          </a:bodyPr>
          <a:lstStyle/>
          <a:p>
            <a:pPr marL="11519" marR="3544" indent="-3101" algn="just">
              <a:lnSpc>
                <a:spcPct val="93800"/>
              </a:lnSpc>
              <a:spcBef>
                <a:spcPts val="199"/>
              </a:spcBef>
            </a:pPr>
            <a:r>
              <a:rPr sz="1535" spc="-31" dirty="0">
                <a:latin typeface="Arial MT"/>
                <a:cs typeface="Arial MT"/>
              </a:rPr>
              <a:t>Patented</a:t>
            </a:r>
            <a:r>
              <a:rPr sz="1535" spc="-77" dirty="0">
                <a:latin typeface="Arial MT"/>
                <a:cs typeface="Arial MT"/>
              </a:rPr>
              <a:t> </a:t>
            </a:r>
            <a:r>
              <a:rPr sz="1535" spc="-91" dirty="0">
                <a:latin typeface="Arial MT"/>
                <a:cs typeface="Arial MT"/>
              </a:rPr>
              <a:t>Sun</a:t>
            </a:r>
            <a:r>
              <a:rPr sz="1535" spc="-17" dirty="0">
                <a:latin typeface="Arial MT"/>
                <a:cs typeface="Arial MT"/>
              </a:rPr>
              <a:t> </a:t>
            </a:r>
            <a:r>
              <a:rPr sz="1535" spc="-14" dirty="0">
                <a:latin typeface="Arial MT"/>
                <a:cs typeface="Arial MT"/>
              </a:rPr>
              <a:t>tracking</a:t>
            </a:r>
            <a:r>
              <a:rPr sz="1535" spc="-91" dirty="0">
                <a:latin typeface="Arial MT"/>
                <a:cs typeface="Arial MT"/>
              </a:rPr>
              <a:t> </a:t>
            </a:r>
            <a:r>
              <a:rPr sz="1535" spc="-24" dirty="0">
                <a:latin typeface="Arial MT"/>
                <a:cs typeface="Arial MT"/>
              </a:rPr>
              <a:t>algorithm</a:t>
            </a:r>
            <a:r>
              <a:rPr sz="1535" spc="-42" dirty="0">
                <a:latin typeface="Arial MT"/>
                <a:cs typeface="Arial MT"/>
              </a:rPr>
              <a:t> </a:t>
            </a:r>
            <a:r>
              <a:rPr sz="1535" spc="-7" dirty="0">
                <a:latin typeface="Arial MT"/>
                <a:cs typeface="Arial MT"/>
              </a:rPr>
              <a:t>using </a:t>
            </a:r>
            <a:r>
              <a:rPr sz="1535" dirty="0">
                <a:latin typeface="Arial MT"/>
                <a:cs typeface="Arial MT"/>
              </a:rPr>
              <a:t>time</a:t>
            </a:r>
            <a:r>
              <a:rPr sz="1535" spc="-42" dirty="0">
                <a:latin typeface="Arial MT"/>
                <a:cs typeface="Arial MT"/>
              </a:rPr>
              <a:t> </a:t>
            </a:r>
            <a:r>
              <a:rPr sz="1535" dirty="0">
                <a:latin typeface="Arial MT"/>
                <a:cs typeface="Arial MT"/>
              </a:rPr>
              <a:t>to</a:t>
            </a:r>
            <a:r>
              <a:rPr sz="1535" spc="-35" dirty="0">
                <a:latin typeface="Arial MT"/>
                <a:cs typeface="Arial MT"/>
              </a:rPr>
              <a:t> </a:t>
            </a:r>
            <a:r>
              <a:rPr sz="1535" spc="-31" dirty="0">
                <a:latin typeface="Arial MT"/>
                <a:cs typeface="Arial MT"/>
              </a:rPr>
              <a:t>calculate</a:t>
            </a:r>
            <a:r>
              <a:rPr sz="1535" spc="-66" dirty="0">
                <a:latin typeface="Arial MT"/>
                <a:cs typeface="Arial MT"/>
              </a:rPr>
              <a:t> </a:t>
            </a:r>
            <a:r>
              <a:rPr sz="1535" dirty="0">
                <a:latin typeface="Arial MT"/>
                <a:cs typeface="Arial MT"/>
              </a:rPr>
              <a:t>the</a:t>
            </a:r>
            <a:r>
              <a:rPr sz="1535" spc="-73" dirty="0">
                <a:latin typeface="Arial MT"/>
                <a:cs typeface="Arial MT"/>
              </a:rPr>
              <a:t> </a:t>
            </a:r>
            <a:r>
              <a:rPr sz="1535" spc="-49" dirty="0">
                <a:latin typeface="Arial MT"/>
                <a:cs typeface="Arial MT"/>
              </a:rPr>
              <a:t>sun's</a:t>
            </a:r>
            <a:r>
              <a:rPr sz="1535" spc="-42" dirty="0">
                <a:latin typeface="Arial MT"/>
                <a:cs typeface="Arial MT"/>
              </a:rPr>
              <a:t> </a:t>
            </a:r>
            <a:r>
              <a:rPr sz="1535" spc="-21" dirty="0">
                <a:latin typeface="Arial MT"/>
                <a:cs typeface="Arial MT"/>
              </a:rPr>
              <a:t>position.</a:t>
            </a:r>
            <a:r>
              <a:rPr sz="1535" spc="-3" dirty="0">
                <a:latin typeface="Arial MT"/>
                <a:cs typeface="Arial MT"/>
              </a:rPr>
              <a:t> </a:t>
            </a:r>
            <a:r>
              <a:rPr sz="1535" spc="-17" dirty="0">
                <a:latin typeface="Arial MT"/>
                <a:cs typeface="Arial MT"/>
              </a:rPr>
              <a:t>No </a:t>
            </a:r>
            <a:r>
              <a:rPr sz="1535" spc="-52" dirty="0">
                <a:latin typeface="Arial MT"/>
                <a:cs typeface="Arial MT"/>
              </a:rPr>
              <a:t>analog</a:t>
            </a:r>
            <a:r>
              <a:rPr sz="1535" spc="-56" dirty="0">
                <a:latin typeface="Arial MT"/>
                <a:cs typeface="Arial MT"/>
              </a:rPr>
              <a:t> </a:t>
            </a:r>
            <a:r>
              <a:rPr sz="1535" dirty="0">
                <a:latin typeface="Arial MT"/>
                <a:cs typeface="Arial MT"/>
              </a:rPr>
              <a:t>or</a:t>
            </a:r>
            <a:r>
              <a:rPr sz="1535" spc="-84" dirty="0">
                <a:latin typeface="Arial MT"/>
                <a:cs typeface="Arial MT"/>
              </a:rPr>
              <a:t> </a:t>
            </a:r>
            <a:r>
              <a:rPr sz="1535" dirty="0">
                <a:latin typeface="Arial MT"/>
                <a:cs typeface="Arial MT"/>
              </a:rPr>
              <a:t>digital</a:t>
            </a:r>
            <a:r>
              <a:rPr sz="1535" spc="-56" dirty="0">
                <a:latin typeface="Arial MT"/>
                <a:cs typeface="Arial MT"/>
              </a:rPr>
              <a:t> </a:t>
            </a:r>
            <a:r>
              <a:rPr sz="1535" spc="-7" dirty="0">
                <a:latin typeface="Arial MT"/>
                <a:cs typeface="Arial MT"/>
              </a:rPr>
              <a:t>sensors.</a:t>
            </a:r>
            <a:endParaRPr sz="1535" dirty="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326735" y="2474531"/>
            <a:ext cx="1186859" cy="246955"/>
          </a:xfrm>
          <a:prstGeom prst="rect">
            <a:avLst/>
          </a:prstGeom>
        </p:spPr>
        <p:txBody>
          <a:bodyPr vert="horz" wrap="square" lIns="0" tIns="10633" rIns="0" bIns="0" rtlCol="0">
            <a:spAutoFit/>
          </a:bodyPr>
          <a:lstStyle/>
          <a:p>
            <a:pPr marL="8861">
              <a:spcBef>
                <a:spcPts val="84"/>
              </a:spcBef>
            </a:pPr>
            <a:r>
              <a:rPr sz="1535" spc="49" dirty="0">
                <a:latin typeface="Arial MT"/>
                <a:cs typeface="Arial MT"/>
              </a:rPr>
              <a:t>+/-</a:t>
            </a:r>
            <a:r>
              <a:rPr sz="1535" spc="52" dirty="0">
                <a:latin typeface="Arial MT"/>
                <a:cs typeface="Arial MT"/>
              </a:rPr>
              <a:t> </a:t>
            </a:r>
            <a:r>
              <a:rPr sz="1535" spc="-147" dirty="0">
                <a:latin typeface="Arial MT"/>
                <a:cs typeface="Arial MT"/>
              </a:rPr>
              <a:t>2</a:t>
            </a:r>
            <a:r>
              <a:rPr sz="1535" spc="35" dirty="0">
                <a:latin typeface="Arial MT"/>
                <a:cs typeface="Arial MT"/>
              </a:rPr>
              <a:t> </a:t>
            </a:r>
            <a:r>
              <a:rPr sz="1535" spc="-52" dirty="0">
                <a:latin typeface="Arial MT"/>
                <a:cs typeface="Arial MT"/>
              </a:rPr>
              <a:t>degrees.</a:t>
            </a:r>
            <a:endParaRPr sz="1535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25377" y="2984008"/>
            <a:ext cx="3112238" cy="691643"/>
          </a:xfrm>
          <a:prstGeom prst="rect">
            <a:avLst/>
          </a:prstGeom>
        </p:spPr>
        <p:txBody>
          <a:bodyPr vert="horz" wrap="square" lIns="0" tIns="25252" rIns="0" bIns="0" rtlCol="0">
            <a:spAutoFit/>
          </a:bodyPr>
          <a:lstStyle/>
          <a:p>
            <a:pPr marL="8861" marR="3544" indent="3544">
              <a:lnSpc>
                <a:spcPct val="93800"/>
              </a:lnSpc>
              <a:spcBef>
                <a:spcPts val="199"/>
              </a:spcBef>
            </a:pPr>
            <a:r>
              <a:rPr sz="1535" spc="-52" dirty="0">
                <a:latin typeface="Arial MT"/>
                <a:cs typeface="Arial MT"/>
              </a:rPr>
              <a:t>Anemometer</a:t>
            </a:r>
            <a:r>
              <a:rPr sz="1535" spc="35" dirty="0">
                <a:latin typeface="Arial MT"/>
                <a:cs typeface="Arial MT"/>
              </a:rPr>
              <a:t> </a:t>
            </a:r>
            <a:r>
              <a:rPr sz="1535" spc="-59" dirty="0">
                <a:latin typeface="Arial MT"/>
                <a:cs typeface="Arial MT"/>
              </a:rPr>
              <a:t>senses</a:t>
            </a:r>
            <a:r>
              <a:rPr sz="1535" spc="-45" dirty="0">
                <a:latin typeface="Arial MT"/>
                <a:cs typeface="Arial MT"/>
              </a:rPr>
              <a:t> </a:t>
            </a:r>
            <a:r>
              <a:rPr sz="1535" spc="-14" dirty="0">
                <a:latin typeface="Arial MT"/>
                <a:cs typeface="Arial MT"/>
              </a:rPr>
              <a:t>and</a:t>
            </a:r>
            <a:r>
              <a:rPr sz="1535" spc="-66" dirty="0">
                <a:latin typeface="Arial MT"/>
                <a:cs typeface="Arial MT"/>
              </a:rPr>
              <a:t> </a:t>
            </a:r>
            <a:r>
              <a:rPr sz="1535" spc="-31" dirty="0">
                <a:latin typeface="Arial MT"/>
                <a:cs typeface="Arial MT"/>
              </a:rPr>
              <a:t>re-</a:t>
            </a:r>
            <a:r>
              <a:rPr sz="1535" spc="-7" dirty="0">
                <a:latin typeface="Arial MT"/>
                <a:cs typeface="Arial MT"/>
              </a:rPr>
              <a:t>positions </a:t>
            </a:r>
            <a:r>
              <a:rPr sz="1535" dirty="0">
                <a:latin typeface="Arial MT"/>
                <a:cs typeface="Arial MT"/>
              </a:rPr>
              <a:t>the</a:t>
            </a:r>
            <a:r>
              <a:rPr sz="1535" spc="-66" dirty="0">
                <a:latin typeface="Arial MT"/>
                <a:cs typeface="Arial MT"/>
              </a:rPr>
              <a:t> </a:t>
            </a:r>
            <a:r>
              <a:rPr sz="1535" spc="-14" dirty="0">
                <a:latin typeface="Arial MT"/>
                <a:cs typeface="Arial MT"/>
              </a:rPr>
              <a:t>structure</a:t>
            </a:r>
            <a:r>
              <a:rPr sz="1535" spc="10" dirty="0">
                <a:latin typeface="Arial MT"/>
                <a:cs typeface="Arial MT"/>
              </a:rPr>
              <a:t> </a:t>
            </a:r>
            <a:r>
              <a:rPr sz="1535" dirty="0">
                <a:latin typeface="Arial MT"/>
                <a:cs typeface="Arial MT"/>
              </a:rPr>
              <a:t>to</a:t>
            </a:r>
            <a:r>
              <a:rPr sz="1535" spc="-91" dirty="0">
                <a:latin typeface="Arial MT"/>
                <a:cs typeface="Arial MT"/>
              </a:rPr>
              <a:t> </a:t>
            </a:r>
            <a:r>
              <a:rPr sz="1535" dirty="0">
                <a:latin typeface="Arial MT"/>
                <a:cs typeface="Arial MT"/>
              </a:rPr>
              <a:t>a</a:t>
            </a:r>
            <a:r>
              <a:rPr sz="1535" spc="-21" dirty="0">
                <a:latin typeface="Arial MT"/>
                <a:cs typeface="Arial MT"/>
              </a:rPr>
              <a:t> </a:t>
            </a:r>
            <a:r>
              <a:rPr sz="1535" spc="-42" dirty="0">
                <a:latin typeface="Arial MT"/>
                <a:cs typeface="Arial MT"/>
              </a:rPr>
              <a:t>safe,</a:t>
            </a:r>
            <a:r>
              <a:rPr sz="1535" spc="-63" dirty="0">
                <a:latin typeface="Arial MT"/>
                <a:cs typeface="Arial MT"/>
              </a:rPr>
              <a:t> </a:t>
            </a:r>
            <a:r>
              <a:rPr sz="1535" spc="-7" dirty="0">
                <a:latin typeface="Arial MT"/>
                <a:cs typeface="Arial MT"/>
              </a:rPr>
              <a:t>aerodynamic </a:t>
            </a:r>
            <a:r>
              <a:rPr sz="1535" spc="-17" dirty="0">
                <a:latin typeface="Arial MT"/>
                <a:cs typeface="Arial MT"/>
              </a:rPr>
              <a:t>stowing</a:t>
            </a:r>
            <a:r>
              <a:rPr sz="1535" spc="-49" dirty="0">
                <a:latin typeface="Arial MT"/>
                <a:cs typeface="Arial MT"/>
              </a:rPr>
              <a:t> </a:t>
            </a:r>
            <a:r>
              <a:rPr sz="1535" spc="-21" dirty="0">
                <a:latin typeface="Arial MT"/>
                <a:cs typeface="Arial MT"/>
              </a:rPr>
              <a:t>position</a:t>
            </a:r>
            <a:r>
              <a:rPr sz="1535" spc="-87" dirty="0">
                <a:latin typeface="Arial MT"/>
                <a:cs typeface="Arial MT"/>
              </a:rPr>
              <a:t> </a:t>
            </a:r>
            <a:r>
              <a:rPr sz="1535" spc="-21" dirty="0">
                <a:latin typeface="Arial MT"/>
                <a:cs typeface="Arial MT"/>
              </a:rPr>
              <a:t>during</a:t>
            </a:r>
            <a:r>
              <a:rPr sz="1535" spc="-80" dirty="0">
                <a:latin typeface="Arial MT"/>
                <a:cs typeface="Arial MT"/>
              </a:rPr>
              <a:t> </a:t>
            </a:r>
            <a:r>
              <a:rPr sz="1535" dirty="0">
                <a:latin typeface="Arial MT"/>
                <a:cs typeface="Arial MT"/>
              </a:rPr>
              <a:t>high</a:t>
            </a:r>
            <a:r>
              <a:rPr sz="1535" spc="-38" dirty="0">
                <a:latin typeface="Arial MT"/>
                <a:cs typeface="Arial MT"/>
              </a:rPr>
              <a:t> </a:t>
            </a:r>
            <a:r>
              <a:rPr sz="1535" spc="-7" dirty="0">
                <a:latin typeface="Arial MT"/>
                <a:cs typeface="Arial MT"/>
              </a:rPr>
              <a:t>winds.</a:t>
            </a:r>
            <a:endParaRPr sz="1535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32135" y="3927647"/>
            <a:ext cx="1949745" cy="246955"/>
          </a:xfrm>
          <a:prstGeom prst="rect">
            <a:avLst/>
          </a:prstGeom>
        </p:spPr>
        <p:txBody>
          <a:bodyPr vert="horz" wrap="square" lIns="0" tIns="10633" rIns="0" bIns="0" rtlCol="0">
            <a:spAutoFit/>
          </a:bodyPr>
          <a:lstStyle/>
          <a:p>
            <a:pPr marL="8861">
              <a:spcBef>
                <a:spcPts val="84"/>
              </a:spcBef>
            </a:pPr>
            <a:r>
              <a:rPr sz="1535" spc="-56" dirty="0">
                <a:latin typeface="Arial MT"/>
                <a:cs typeface="Arial MT"/>
              </a:rPr>
              <a:t>Less</a:t>
            </a:r>
            <a:r>
              <a:rPr sz="1535" spc="-49" dirty="0">
                <a:latin typeface="Arial MT"/>
                <a:cs typeface="Arial MT"/>
              </a:rPr>
              <a:t> </a:t>
            </a:r>
            <a:r>
              <a:rPr sz="1535" spc="-14" dirty="0">
                <a:latin typeface="Arial MT"/>
                <a:cs typeface="Arial MT"/>
              </a:rPr>
              <a:t>than</a:t>
            </a:r>
            <a:r>
              <a:rPr sz="1535" spc="-80" dirty="0">
                <a:latin typeface="Arial MT"/>
                <a:cs typeface="Arial MT"/>
              </a:rPr>
              <a:t> </a:t>
            </a:r>
            <a:r>
              <a:rPr sz="1535" dirty="0">
                <a:latin typeface="Arial MT"/>
                <a:cs typeface="Arial MT"/>
              </a:rPr>
              <a:t>50</a:t>
            </a:r>
            <a:r>
              <a:rPr sz="1535" spc="-101" dirty="0">
                <a:latin typeface="Arial MT"/>
                <a:cs typeface="Arial MT"/>
              </a:rPr>
              <a:t> </a:t>
            </a:r>
            <a:r>
              <a:rPr sz="1535" spc="-49" dirty="0">
                <a:latin typeface="Arial MT"/>
                <a:cs typeface="Arial MT"/>
              </a:rPr>
              <a:t>kWh/year.</a:t>
            </a:r>
            <a:endParaRPr sz="1535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328194" y="4450414"/>
            <a:ext cx="1496948" cy="246955"/>
          </a:xfrm>
          <a:prstGeom prst="rect">
            <a:avLst/>
          </a:prstGeom>
        </p:spPr>
        <p:txBody>
          <a:bodyPr vert="horz" wrap="square" lIns="0" tIns="10633" rIns="0" bIns="0" rtlCol="0">
            <a:spAutoFit/>
          </a:bodyPr>
          <a:lstStyle/>
          <a:p>
            <a:pPr marL="8861">
              <a:spcBef>
                <a:spcPts val="84"/>
              </a:spcBef>
            </a:pPr>
            <a:r>
              <a:rPr sz="1535" spc="-66" dirty="0">
                <a:latin typeface="Arial MT"/>
                <a:cs typeface="Arial MT"/>
              </a:rPr>
              <a:t>IP65</a:t>
            </a:r>
            <a:r>
              <a:rPr lang="en-US" sz="1535" spc="-66" dirty="0">
                <a:latin typeface="Arial MT"/>
                <a:cs typeface="Arial MT"/>
              </a:rPr>
              <a:t>/67</a:t>
            </a:r>
            <a:r>
              <a:rPr sz="1535" spc="-38" dirty="0">
                <a:latin typeface="Arial MT"/>
                <a:cs typeface="Arial MT"/>
              </a:rPr>
              <a:t> </a:t>
            </a:r>
            <a:r>
              <a:rPr sz="1535" spc="-14" dirty="0">
                <a:latin typeface="Arial MT"/>
                <a:cs typeface="Arial MT"/>
              </a:rPr>
              <a:t>rating.</a:t>
            </a:r>
            <a:endParaRPr sz="1535" dirty="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331448" y="4964321"/>
            <a:ext cx="3042684" cy="246955"/>
          </a:xfrm>
          <a:prstGeom prst="rect">
            <a:avLst/>
          </a:prstGeom>
        </p:spPr>
        <p:txBody>
          <a:bodyPr vert="horz" wrap="square" lIns="0" tIns="10633" rIns="0" bIns="0" rtlCol="0">
            <a:spAutoFit/>
          </a:bodyPr>
          <a:lstStyle/>
          <a:p>
            <a:pPr marL="8861">
              <a:spcBef>
                <a:spcPts val="84"/>
              </a:spcBef>
            </a:pPr>
            <a:r>
              <a:rPr sz="1535" spc="-7" dirty="0">
                <a:latin typeface="Arial MT"/>
                <a:cs typeface="Arial MT"/>
              </a:rPr>
              <a:t>-</a:t>
            </a:r>
            <a:r>
              <a:rPr sz="1535" dirty="0">
                <a:latin typeface="Arial MT"/>
                <a:cs typeface="Arial MT"/>
              </a:rPr>
              <a:t>20</a:t>
            </a:r>
            <a:r>
              <a:rPr sz="1535" spc="-80" dirty="0">
                <a:latin typeface="Arial MT"/>
                <a:cs typeface="Arial MT"/>
              </a:rPr>
              <a:t> </a:t>
            </a:r>
            <a:r>
              <a:rPr sz="1535" spc="-35" dirty="0">
                <a:latin typeface="Arial MT"/>
                <a:cs typeface="Arial MT"/>
              </a:rPr>
              <a:t>degrees</a:t>
            </a:r>
            <a:r>
              <a:rPr sz="1535" spc="31" dirty="0">
                <a:latin typeface="Arial MT"/>
                <a:cs typeface="Arial MT"/>
              </a:rPr>
              <a:t> </a:t>
            </a:r>
            <a:r>
              <a:rPr sz="1535" dirty="0">
                <a:latin typeface="Arial MT"/>
                <a:cs typeface="Arial MT"/>
              </a:rPr>
              <a:t>to</a:t>
            </a:r>
            <a:r>
              <a:rPr sz="1535" spc="-56" dirty="0">
                <a:latin typeface="Arial MT"/>
                <a:cs typeface="Arial MT"/>
              </a:rPr>
              <a:t> </a:t>
            </a:r>
            <a:r>
              <a:rPr sz="1535" dirty="0">
                <a:latin typeface="Arial MT"/>
                <a:cs typeface="Arial MT"/>
              </a:rPr>
              <a:t>+80</a:t>
            </a:r>
            <a:r>
              <a:rPr sz="1535" spc="-73" dirty="0">
                <a:latin typeface="Arial MT"/>
                <a:cs typeface="Arial MT"/>
              </a:rPr>
              <a:t> </a:t>
            </a:r>
            <a:r>
              <a:rPr sz="1535" spc="-38" dirty="0">
                <a:latin typeface="Arial MT"/>
                <a:cs typeface="Arial MT"/>
              </a:rPr>
              <a:t>degrees</a:t>
            </a:r>
            <a:r>
              <a:rPr sz="1535" spc="-14" dirty="0">
                <a:latin typeface="Arial MT"/>
                <a:cs typeface="Arial MT"/>
              </a:rPr>
              <a:t> </a:t>
            </a:r>
            <a:r>
              <a:rPr sz="1535" spc="-38" dirty="0">
                <a:latin typeface="Arial MT"/>
                <a:cs typeface="Arial MT"/>
              </a:rPr>
              <a:t>Celsius.</a:t>
            </a:r>
            <a:endParaRPr sz="1535" dirty="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324911" y="5478228"/>
            <a:ext cx="3050215" cy="686762"/>
          </a:xfrm>
          <a:prstGeom prst="rect">
            <a:avLst/>
          </a:prstGeom>
        </p:spPr>
        <p:txBody>
          <a:bodyPr vert="horz" wrap="square" lIns="0" tIns="27467" rIns="0" bIns="0" rtlCol="0">
            <a:spAutoFit/>
          </a:bodyPr>
          <a:lstStyle/>
          <a:p>
            <a:pPr marL="8861" marR="3544" indent="3101">
              <a:lnSpc>
                <a:spcPct val="92800"/>
              </a:lnSpc>
              <a:spcBef>
                <a:spcPts val="216"/>
              </a:spcBef>
            </a:pPr>
            <a:r>
              <a:rPr sz="1535" spc="-49" dirty="0">
                <a:latin typeface="Arial MT"/>
                <a:cs typeface="Arial MT"/>
              </a:rPr>
              <a:t>Onboard</a:t>
            </a:r>
            <a:r>
              <a:rPr sz="1535" spc="28" dirty="0">
                <a:latin typeface="Arial MT"/>
                <a:cs typeface="Arial MT"/>
              </a:rPr>
              <a:t> </a:t>
            </a:r>
            <a:r>
              <a:rPr sz="1535" spc="-105" dirty="0">
                <a:latin typeface="Arial MT"/>
                <a:cs typeface="Arial MT"/>
              </a:rPr>
              <a:t>WiFi</a:t>
            </a:r>
            <a:r>
              <a:rPr sz="1535" spc="-3" dirty="0">
                <a:latin typeface="Arial MT"/>
                <a:cs typeface="Arial MT"/>
              </a:rPr>
              <a:t> </a:t>
            </a:r>
            <a:r>
              <a:rPr sz="1535" spc="-49" dirty="0">
                <a:latin typeface="Arial MT"/>
                <a:cs typeface="Arial MT"/>
              </a:rPr>
              <a:t>module</a:t>
            </a:r>
            <a:r>
              <a:rPr sz="1535" spc="-56" dirty="0">
                <a:latin typeface="Arial MT"/>
                <a:cs typeface="Arial MT"/>
              </a:rPr>
              <a:t> </a:t>
            </a:r>
            <a:r>
              <a:rPr sz="1535" spc="-35" dirty="0">
                <a:latin typeface="Arial MT"/>
                <a:cs typeface="Arial MT"/>
              </a:rPr>
              <a:t>communicates </a:t>
            </a:r>
            <a:r>
              <a:rPr sz="1535" spc="-7" dirty="0">
                <a:latin typeface="Arial MT"/>
                <a:cs typeface="Arial MT"/>
              </a:rPr>
              <a:t>with</a:t>
            </a:r>
            <a:r>
              <a:rPr sz="1535" spc="-101" dirty="0">
                <a:latin typeface="Arial MT"/>
                <a:cs typeface="Arial MT"/>
              </a:rPr>
              <a:t> </a:t>
            </a:r>
            <a:r>
              <a:rPr sz="1535" spc="-7" dirty="0">
                <a:latin typeface="Arial MT"/>
                <a:cs typeface="Arial MT"/>
              </a:rPr>
              <a:t>central</a:t>
            </a:r>
            <a:r>
              <a:rPr sz="1535" spc="-42" dirty="0">
                <a:latin typeface="Arial MT"/>
                <a:cs typeface="Arial MT"/>
              </a:rPr>
              <a:t> </a:t>
            </a:r>
            <a:r>
              <a:rPr sz="1535" spc="-35" dirty="0">
                <a:latin typeface="Arial MT"/>
                <a:cs typeface="Arial MT"/>
              </a:rPr>
              <a:t>servers</a:t>
            </a:r>
            <a:r>
              <a:rPr sz="1535" spc="-45" dirty="0">
                <a:latin typeface="Arial MT"/>
                <a:cs typeface="Arial MT"/>
              </a:rPr>
              <a:t> </a:t>
            </a:r>
            <a:r>
              <a:rPr sz="1535" dirty="0">
                <a:latin typeface="Arial MT"/>
                <a:cs typeface="Arial MT"/>
              </a:rPr>
              <a:t>for</a:t>
            </a:r>
            <a:r>
              <a:rPr sz="1535" spc="-87" dirty="0">
                <a:latin typeface="Arial MT"/>
                <a:cs typeface="Arial MT"/>
              </a:rPr>
              <a:t> </a:t>
            </a:r>
            <a:r>
              <a:rPr sz="1535" spc="-7" dirty="0">
                <a:latin typeface="Arial MT"/>
                <a:cs typeface="Arial MT"/>
              </a:rPr>
              <a:t>diagnostics, </a:t>
            </a:r>
            <a:r>
              <a:rPr sz="1535" spc="-24" dirty="0">
                <a:latin typeface="Arial MT"/>
                <a:cs typeface="Arial MT"/>
              </a:rPr>
              <a:t>resets,</a:t>
            </a:r>
            <a:r>
              <a:rPr sz="1535" spc="-63" dirty="0">
                <a:latin typeface="Arial MT"/>
                <a:cs typeface="Arial MT"/>
              </a:rPr>
              <a:t> </a:t>
            </a:r>
            <a:r>
              <a:rPr sz="1535" spc="-31" dirty="0">
                <a:latin typeface="Arial MT"/>
                <a:cs typeface="Arial MT"/>
              </a:rPr>
              <a:t>and</a:t>
            </a:r>
            <a:r>
              <a:rPr sz="1535" spc="-73" dirty="0">
                <a:latin typeface="Arial MT"/>
                <a:cs typeface="Arial MT"/>
              </a:rPr>
              <a:t> </a:t>
            </a:r>
            <a:r>
              <a:rPr sz="1535" spc="-7" dirty="0">
                <a:latin typeface="Arial MT"/>
                <a:cs typeface="Arial MT"/>
              </a:rPr>
              <a:t>calibration.</a:t>
            </a:r>
            <a:endParaRPr sz="1535" dirty="0">
              <a:latin typeface="Arial MT"/>
              <a:cs typeface="Arial MT"/>
            </a:endParaRPr>
          </a:p>
        </p:txBody>
      </p:sp>
      <p:pic>
        <p:nvPicPr>
          <p:cNvPr id="33" name="object 6">
            <a:extLst>
              <a:ext uri="{FF2B5EF4-FFF2-40B4-BE49-F238E27FC236}">
                <a16:creationId xmlns:a16="http://schemas.microsoft.com/office/drawing/2014/main" id="{95B06813-FBB4-44BB-CBEB-1A31B0F0437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 rot="5400000">
            <a:off x="960392" y="2629364"/>
            <a:ext cx="655674" cy="159488"/>
          </a:xfrm>
          <a:prstGeom prst="rect">
            <a:avLst/>
          </a:prstGeom>
        </p:spPr>
      </p:pic>
      <p:pic>
        <p:nvPicPr>
          <p:cNvPr id="34" name="object 6">
            <a:extLst>
              <a:ext uri="{FF2B5EF4-FFF2-40B4-BE49-F238E27FC236}">
                <a16:creationId xmlns:a16="http://schemas.microsoft.com/office/drawing/2014/main" id="{55C34C9E-416C-CF47-59E7-1D0BD218052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1165727" y="2629364"/>
            <a:ext cx="655674" cy="1594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B568EDD-ACA8-FF4F-DC31-7F6FB59DD3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0"/>
            <a:ext cx="1802295" cy="8210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3600525" y="625306"/>
            <a:ext cx="4990951" cy="8210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pc="-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7D7054-F7E8-4E0E-9B00-7E4B26B86E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94" y="1784359"/>
            <a:ext cx="1679713" cy="1679713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83ACB8-5818-486B-A7A4-9410EEA48AD3}"/>
              </a:ext>
            </a:extLst>
          </p:cNvPr>
          <p:cNvSpPr/>
          <p:nvPr/>
        </p:nvSpPr>
        <p:spPr>
          <a:xfrm>
            <a:off x="1427494" y="3464072"/>
            <a:ext cx="1507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prstClr val="white"/>
                </a:solidFill>
              </a:rPr>
              <a:t>Reduces labor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BA2DB2-B3B3-426E-9470-1780889B12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43" y="1784360"/>
            <a:ext cx="1679713" cy="167971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738EAC-49AB-4081-AE81-7188370758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306" y="1796819"/>
            <a:ext cx="1679713" cy="1679713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8D0CC2-E8FD-4EE4-9DE0-AFF73EB37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94" y="4216268"/>
            <a:ext cx="1679713" cy="1430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B2EAB4-1A36-4A7C-9762-AB7C8D9D99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43" y="4216268"/>
            <a:ext cx="1679713" cy="1430374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C45699A3-5EB7-4B94-B3C9-2D5678F44149}"/>
              </a:ext>
            </a:extLst>
          </p:cNvPr>
          <p:cNvSpPr/>
          <p:nvPr/>
        </p:nvSpPr>
        <p:spPr>
          <a:xfrm>
            <a:off x="4827222" y="3496126"/>
            <a:ext cx="2537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prstClr val="white"/>
                </a:solidFill>
              </a:rPr>
              <a:t>Reduces installation time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A2F1599-4BD0-4F11-A878-9F2B95113F11}"/>
              </a:ext>
            </a:extLst>
          </p:cNvPr>
          <p:cNvSpPr/>
          <p:nvPr/>
        </p:nvSpPr>
        <p:spPr>
          <a:xfrm>
            <a:off x="8696669" y="3444194"/>
            <a:ext cx="2148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prstClr val="white"/>
                </a:solidFill>
              </a:rPr>
              <a:t>Reduces Solar Panels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C046885-0257-48FF-AB35-DD1F90046E1A}"/>
              </a:ext>
            </a:extLst>
          </p:cNvPr>
          <p:cNvSpPr/>
          <p:nvPr/>
        </p:nvSpPr>
        <p:spPr>
          <a:xfrm>
            <a:off x="1017466" y="5647860"/>
            <a:ext cx="2156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prstClr val="white"/>
                </a:solidFill>
              </a:rPr>
              <a:t>Reduces inverter size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F86FF48-681B-4B27-92DC-DFF0280FA6B9}"/>
              </a:ext>
            </a:extLst>
          </p:cNvPr>
          <p:cNvSpPr/>
          <p:nvPr/>
        </p:nvSpPr>
        <p:spPr>
          <a:xfrm>
            <a:off x="4827223" y="5607746"/>
            <a:ext cx="2756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prstClr val="white"/>
                </a:solidFill>
              </a:rPr>
              <a:t>Reduces Capex and Increases Margins for installation companies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B83FFFA-9609-4E23-B7FA-B62CAAF638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306" y="4216268"/>
            <a:ext cx="1679712" cy="1430374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CA450C02-63BF-4671-8823-F161835F14EB}"/>
              </a:ext>
            </a:extLst>
          </p:cNvPr>
          <p:cNvSpPr/>
          <p:nvPr/>
        </p:nvSpPr>
        <p:spPr>
          <a:xfrm>
            <a:off x="8649548" y="5646642"/>
            <a:ext cx="22432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prstClr val="white"/>
                </a:solidFill>
              </a:rPr>
              <a:t>Uses Algorithms instead of sensors to track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ED2A3F-926F-6021-83AC-DA50FBFC8C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39" y="-38661"/>
            <a:ext cx="1802295" cy="8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45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A1443-DD20-B783-B2FC-CC2C1698C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8591"/>
            <a:ext cx="9144000" cy="480102"/>
          </a:xfrm>
        </p:spPr>
        <p:txBody>
          <a:bodyPr>
            <a:noAutofit/>
          </a:bodyPr>
          <a:lstStyle/>
          <a:p>
            <a:r>
              <a:rPr lang="en-US" sz="3200" dirty="0"/>
              <a:t>Solution</a:t>
            </a:r>
            <a:endParaRPr lang="en-IN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89187-637A-94DD-23D9-BB05F57139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58479"/>
            <a:ext cx="10304834" cy="534495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Advantage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		Electricity generation graph comparison</a:t>
            </a:r>
          </a:p>
          <a:p>
            <a:pPr algn="l"/>
            <a:endParaRPr lang="en-IN" dirty="0"/>
          </a:p>
          <a:p>
            <a:pPr algn="l"/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5A825-C27F-6158-A1AB-F25B1E18D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76" y="1913433"/>
            <a:ext cx="8687248" cy="35594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5C28AE-5684-56BE-90A2-FE3C8AC34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0"/>
            <a:ext cx="1802295" cy="8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0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874050-2460-8BBE-97D5-78823C990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CC8AE3-57B0-5819-2DEB-72E1141F20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61" y="1205949"/>
            <a:ext cx="3831535" cy="180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94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CEC004-AA91-E2B0-BC1F-FBEBDF131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809" y="-12545"/>
            <a:ext cx="8441634" cy="687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8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3395" y="5980814"/>
            <a:ext cx="265814" cy="3898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9093" y="5236535"/>
            <a:ext cx="354419" cy="32783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3396" y="1649707"/>
            <a:ext cx="10569107" cy="263315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4791" y="216226"/>
            <a:ext cx="7336465" cy="1054999"/>
          </a:xfrm>
          <a:prstGeom prst="rect">
            <a:avLst/>
          </a:prstGeom>
        </p:spPr>
        <p:txBody>
          <a:bodyPr vert="horz" wrap="square" lIns="0" tIns="79596" rIns="0" bIns="0" rtlCol="0" anchor="ctr">
            <a:spAutoFit/>
          </a:bodyPr>
          <a:lstStyle/>
          <a:p>
            <a:pPr marL="130254">
              <a:lnSpc>
                <a:spcPts val="3841"/>
              </a:lnSpc>
              <a:spcBef>
                <a:spcPts val="63"/>
              </a:spcBef>
            </a:pPr>
            <a:r>
              <a:rPr sz="3349" spc="133" dirty="0">
                <a:solidFill>
                  <a:srgbClr val="000000"/>
                </a:solidFill>
                <a:latin typeface="Calibri"/>
                <a:cs typeface="Calibri"/>
              </a:rPr>
              <a:t>Our</a:t>
            </a:r>
            <a:r>
              <a:rPr sz="3349" spc="-1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349" spc="160" dirty="0">
                <a:solidFill>
                  <a:srgbClr val="000000"/>
                </a:solidFill>
                <a:latin typeface="Calibri"/>
                <a:cs typeface="Calibri"/>
              </a:rPr>
              <a:t>Product:</a:t>
            </a:r>
            <a:endParaRPr sz="3349">
              <a:latin typeface="Calibri"/>
              <a:cs typeface="Calibri"/>
            </a:endParaRPr>
          </a:p>
          <a:p>
            <a:pPr marL="118292">
              <a:lnSpc>
                <a:spcPts val="3841"/>
              </a:lnSpc>
            </a:pPr>
            <a:r>
              <a:rPr sz="3349" dirty="0">
                <a:solidFill>
                  <a:srgbClr val="000000"/>
                </a:solidFill>
              </a:rPr>
              <a:t>Dual</a:t>
            </a:r>
            <a:r>
              <a:rPr sz="3349" spc="-119" dirty="0">
                <a:solidFill>
                  <a:srgbClr val="000000"/>
                </a:solidFill>
              </a:rPr>
              <a:t> </a:t>
            </a:r>
            <a:r>
              <a:rPr sz="3349" spc="45" dirty="0">
                <a:solidFill>
                  <a:srgbClr val="000000"/>
                </a:solidFill>
              </a:rPr>
              <a:t>Axis</a:t>
            </a:r>
            <a:r>
              <a:rPr sz="3349" spc="-234" dirty="0">
                <a:solidFill>
                  <a:srgbClr val="000000"/>
                </a:solidFill>
              </a:rPr>
              <a:t> </a:t>
            </a:r>
            <a:r>
              <a:rPr sz="3349" spc="-45" dirty="0">
                <a:solidFill>
                  <a:srgbClr val="000000"/>
                </a:solidFill>
              </a:rPr>
              <a:t>Rail</a:t>
            </a:r>
            <a:r>
              <a:rPr sz="3349" spc="-142" dirty="0">
                <a:solidFill>
                  <a:srgbClr val="000000"/>
                </a:solidFill>
              </a:rPr>
              <a:t> </a:t>
            </a:r>
            <a:r>
              <a:rPr sz="3349" spc="-7" dirty="0">
                <a:solidFill>
                  <a:srgbClr val="000000"/>
                </a:solidFill>
              </a:rPr>
              <a:t>Tracker</a:t>
            </a:r>
            <a:endParaRPr sz="3349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16114255" y="9455853"/>
            <a:ext cx="1228725" cy="212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3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8861">
              <a:lnSpc>
                <a:spcPts val="1085"/>
              </a:lnSpc>
            </a:pPr>
            <a:r>
              <a:rPr lang="en-US"/>
              <a:t>W</a:t>
            </a:r>
            <a:r>
              <a:rPr lang="en-US" spc="315"/>
              <a:t> </a:t>
            </a:r>
            <a:r>
              <a:rPr lang="en-US" spc="-10"/>
              <a:t>NotebaokLM</a:t>
            </a:r>
            <a:endParaRPr spc="-7" dirty="0"/>
          </a:p>
        </p:txBody>
      </p:sp>
      <p:sp>
        <p:nvSpPr>
          <p:cNvPr id="6" name="object 6"/>
          <p:cNvSpPr txBox="1"/>
          <p:nvPr/>
        </p:nvSpPr>
        <p:spPr>
          <a:xfrm>
            <a:off x="588657" y="2530648"/>
            <a:ext cx="3718294" cy="425397"/>
          </a:xfrm>
          <a:prstGeom prst="rect">
            <a:avLst/>
          </a:prstGeom>
        </p:spPr>
        <p:txBody>
          <a:bodyPr vert="horz" wrap="square" lIns="0" tIns="11962" rIns="0" bIns="0" rtlCol="0">
            <a:spAutoFit/>
          </a:bodyPr>
          <a:lstStyle/>
          <a:p>
            <a:pPr marL="8861">
              <a:spcBef>
                <a:spcPts val="94"/>
              </a:spcBef>
            </a:pPr>
            <a:r>
              <a:rPr sz="2686" dirty="0">
                <a:latin typeface="Arial MT"/>
                <a:cs typeface="Arial MT"/>
              </a:rPr>
              <a:t>more</a:t>
            </a:r>
            <a:r>
              <a:rPr sz="2686" spc="-108" dirty="0">
                <a:latin typeface="Arial MT"/>
                <a:cs typeface="Arial MT"/>
              </a:rPr>
              <a:t> </a:t>
            </a:r>
            <a:r>
              <a:rPr sz="2686" dirty="0">
                <a:latin typeface="Arial MT"/>
                <a:cs typeface="Arial MT"/>
              </a:rPr>
              <a:t>energy</a:t>
            </a:r>
            <a:r>
              <a:rPr sz="2686" spc="-70" dirty="0">
                <a:latin typeface="Arial MT"/>
                <a:cs typeface="Arial MT"/>
              </a:rPr>
              <a:t> </a:t>
            </a:r>
            <a:r>
              <a:rPr sz="2686" spc="-7" dirty="0">
                <a:latin typeface="Arial MT"/>
                <a:cs typeface="Arial MT"/>
              </a:rPr>
              <a:t>generation.</a:t>
            </a:r>
            <a:endParaRPr sz="2686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7269" y="3349819"/>
            <a:ext cx="4505990" cy="2966928"/>
          </a:xfrm>
          <a:prstGeom prst="rect">
            <a:avLst/>
          </a:prstGeom>
        </p:spPr>
        <p:txBody>
          <a:bodyPr vert="horz" wrap="square" lIns="0" tIns="87719" rIns="0" bIns="0" rtlCol="0">
            <a:spAutoFit/>
          </a:bodyPr>
          <a:lstStyle/>
          <a:p>
            <a:pPr marL="20379">
              <a:spcBef>
                <a:spcPts val="691"/>
              </a:spcBef>
            </a:pPr>
            <a:r>
              <a:rPr sz="1988" dirty="0">
                <a:latin typeface="Arial MT"/>
                <a:cs typeface="Arial MT"/>
              </a:rPr>
              <a:t>Core</a:t>
            </a:r>
            <a:r>
              <a:rPr sz="1988" spc="-45" dirty="0">
                <a:latin typeface="Arial MT"/>
                <a:cs typeface="Arial MT"/>
              </a:rPr>
              <a:t> </a:t>
            </a:r>
            <a:r>
              <a:rPr sz="1988" spc="-7" dirty="0">
                <a:latin typeface="Arial MT"/>
                <a:cs typeface="Arial MT"/>
              </a:rPr>
              <a:t>Technology</a:t>
            </a:r>
            <a:endParaRPr sz="1988">
              <a:latin typeface="Arial MT"/>
              <a:cs typeface="Arial MT"/>
            </a:endParaRPr>
          </a:p>
          <a:p>
            <a:pPr marL="16836" marR="513040" indent="2215">
              <a:lnSpc>
                <a:spcPts val="1674"/>
              </a:lnSpc>
              <a:spcBef>
                <a:spcPts val="635"/>
              </a:spcBef>
            </a:pPr>
            <a:r>
              <a:rPr sz="1500" spc="-14" dirty="0">
                <a:latin typeface="Arial MT"/>
                <a:cs typeface="Arial MT"/>
              </a:rPr>
              <a:t>The</a:t>
            </a:r>
            <a:r>
              <a:rPr sz="1500" spc="-56" dirty="0">
                <a:latin typeface="Arial MT"/>
                <a:cs typeface="Arial MT"/>
              </a:rPr>
              <a:t> </a:t>
            </a:r>
            <a:r>
              <a:rPr sz="1500" spc="-7" dirty="0">
                <a:latin typeface="Arial MT"/>
                <a:cs typeface="Arial MT"/>
              </a:rPr>
              <a:t>dual-</a:t>
            </a:r>
            <a:r>
              <a:rPr sz="1500" dirty="0">
                <a:latin typeface="Arial MT"/>
                <a:cs typeface="Arial MT"/>
              </a:rPr>
              <a:t>axis </a:t>
            </a:r>
            <a:r>
              <a:rPr sz="1500" spc="-17" dirty="0">
                <a:latin typeface="Arial MT"/>
                <a:cs typeface="Arial MT"/>
              </a:rPr>
              <a:t>movement</a:t>
            </a:r>
            <a:r>
              <a:rPr sz="1500" spc="98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tracks</a:t>
            </a:r>
            <a:r>
              <a:rPr sz="1500" spc="3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the</a:t>
            </a:r>
            <a:r>
              <a:rPr sz="1500" spc="-70" dirty="0">
                <a:latin typeface="Arial MT"/>
                <a:cs typeface="Arial MT"/>
              </a:rPr>
              <a:t> </a:t>
            </a:r>
            <a:r>
              <a:rPr sz="1500" spc="-31" dirty="0">
                <a:latin typeface="Arial MT"/>
                <a:cs typeface="Arial MT"/>
              </a:rPr>
              <a:t>sun's</a:t>
            </a:r>
            <a:r>
              <a:rPr sz="1500" spc="14" dirty="0">
                <a:latin typeface="Arial MT"/>
                <a:cs typeface="Arial MT"/>
              </a:rPr>
              <a:t> </a:t>
            </a:r>
            <a:r>
              <a:rPr sz="1500" spc="-7" dirty="0">
                <a:latin typeface="Arial MT"/>
                <a:cs typeface="Arial MT"/>
              </a:rPr>
              <a:t>daily </a:t>
            </a:r>
            <a:r>
              <a:rPr sz="1500" dirty="0">
                <a:latin typeface="Arial MT"/>
                <a:cs typeface="Arial MT"/>
              </a:rPr>
              <a:t>east-to-west</a:t>
            </a:r>
            <a:r>
              <a:rPr sz="1500" spc="181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path</a:t>
            </a:r>
            <a:r>
              <a:rPr sz="1500" spc="1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and</a:t>
            </a:r>
            <a:r>
              <a:rPr sz="1500" spc="28" dirty="0">
                <a:latin typeface="Arial MT"/>
                <a:cs typeface="Arial MT"/>
              </a:rPr>
              <a:t> </a:t>
            </a:r>
            <a:r>
              <a:rPr sz="1500" spc="-35" dirty="0">
                <a:latin typeface="Arial MT"/>
                <a:cs typeface="Arial MT"/>
              </a:rPr>
              <a:t>seasonal</a:t>
            </a:r>
            <a:r>
              <a:rPr sz="1500" spc="1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north-to-</a:t>
            </a:r>
            <a:r>
              <a:rPr sz="1500" spc="-7" dirty="0">
                <a:latin typeface="Arial MT"/>
                <a:cs typeface="Arial MT"/>
              </a:rPr>
              <a:t>south</a:t>
            </a:r>
            <a:endParaRPr sz="1500">
              <a:latin typeface="Arial MT"/>
              <a:cs typeface="Arial MT"/>
            </a:endParaRPr>
          </a:p>
          <a:p>
            <a:pPr marL="16836">
              <a:lnSpc>
                <a:spcPts val="1640"/>
              </a:lnSpc>
            </a:pPr>
            <a:r>
              <a:rPr sz="1500" spc="-7" dirty="0">
                <a:latin typeface="Arial MT"/>
                <a:cs typeface="Arial MT"/>
              </a:rPr>
              <a:t>adjustments,</a:t>
            </a:r>
            <a:r>
              <a:rPr sz="1500" spc="-21" dirty="0">
                <a:latin typeface="Arial MT"/>
                <a:cs typeface="Arial MT"/>
              </a:rPr>
              <a:t> </a:t>
            </a:r>
            <a:r>
              <a:rPr sz="1500" spc="-7" dirty="0">
                <a:latin typeface="Arial MT"/>
                <a:cs typeface="Arial MT"/>
              </a:rPr>
              <a:t>ensuring</a:t>
            </a:r>
            <a:r>
              <a:rPr sz="1500" spc="-21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optimal</a:t>
            </a:r>
            <a:r>
              <a:rPr sz="1500" spc="-28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orientation</a:t>
            </a:r>
            <a:r>
              <a:rPr sz="1500" spc="-63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at</a:t>
            </a:r>
            <a:r>
              <a:rPr sz="1500" spc="-63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all</a:t>
            </a:r>
            <a:r>
              <a:rPr sz="1500" spc="-56" dirty="0">
                <a:latin typeface="Arial MT"/>
                <a:cs typeface="Arial MT"/>
              </a:rPr>
              <a:t> </a:t>
            </a:r>
            <a:r>
              <a:rPr sz="1500" spc="-7" dirty="0">
                <a:latin typeface="Arial MT"/>
                <a:cs typeface="Arial MT"/>
              </a:rPr>
              <a:t>times.</a:t>
            </a:r>
            <a:endParaRPr sz="1500">
              <a:latin typeface="Arial MT"/>
              <a:cs typeface="Arial MT"/>
            </a:endParaRPr>
          </a:p>
          <a:p>
            <a:pPr>
              <a:spcBef>
                <a:spcPts val="1326"/>
              </a:spcBef>
            </a:pPr>
            <a:endParaRPr sz="1500">
              <a:latin typeface="Arial MT"/>
              <a:cs typeface="Arial MT"/>
            </a:endParaRPr>
          </a:p>
          <a:p>
            <a:pPr marL="8861"/>
            <a:r>
              <a:rPr sz="2023" dirty="0">
                <a:latin typeface="Arial MT"/>
                <a:cs typeface="Arial MT"/>
              </a:rPr>
              <a:t>Ideal</a:t>
            </a:r>
            <a:r>
              <a:rPr sz="2023" spc="87" dirty="0">
                <a:latin typeface="Arial MT"/>
                <a:cs typeface="Arial MT"/>
              </a:rPr>
              <a:t> </a:t>
            </a:r>
            <a:r>
              <a:rPr sz="2023" spc="38" dirty="0">
                <a:latin typeface="Arial MT"/>
                <a:cs typeface="Arial MT"/>
              </a:rPr>
              <a:t>Applications</a:t>
            </a:r>
            <a:endParaRPr sz="2023">
              <a:latin typeface="Arial MT"/>
              <a:cs typeface="Arial MT"/>
            </a:endParaRPr>
          </a:p>
          <a:p>
            <a:pPr marL="776205" indent="-132912">
              <a:spcBef>
                <a:spcPts val="1095"/>
              </a:spcBef>
              <a:buChar char="•"/>
              <a:tabLst>
                <a:tab pos="776205" algn="l"/>
              </a:tabLst>
            </a:pPr>
            <a:r>
              <a:rPr sz="1430" dirty="0">
                <a:latin typeface="Arial MT"/>
                <a:cs typeface="Arial MT"/>
              </a:rPr>
              <a:t>Ground-mounted</a:t>
            </a:r>
            <a:r>
              <a:rPr sz="1430" spc="248" dirty="0">
                <a:latin typeface="Arial MT"/>
                <a:cs typeface="Arial MT"/>
              </a:rPr>
              <a:t> </a:t>
            </a:r>
            <a:r>
              <a:rPr sz="1430" dirty="0">
                <a:latin typeface="Arial MT"/>
                <a:cs typeface="Arial MT"/>
              </a:rPr>
              <a:t>solar</a:t>
            </a:r>
            <a:r>
              <a:rPr sz="1430" spc="320" dirty="0">
                <a:latin typeface="Arial MT"/>
                <a:cs typeface="Arial MT"/>
              </a:rPr>
              <a:t> </a:t>
            </a:r>
            <a:r>
              <a:rPr sz="1430" spc="-7" dirty="0">
                <a:latin typeface="Arial MT"/>
                <a:cs typeface="Arial MT"/>
              </a:rPr>
              <a:t>farms</a:t>
            </a:r>
            <a:endParaRPr sz="1430">
              <a:latin typeface="Arial MT"/>
              <a:cs typeface="Arial MT"/>
            </a:endParaRPr>
          </a:p>
          <a:p>
            <a:pPr marL="776648" indent="-133355">
              <a:spcBef>
                <a:spcPts val="1213"/>
              </a:spcBef>
              <a:buChar char="•"/>
              <a:tabLst>
                <a:tab pos="776648" algn="l"/>
              </a:tabLst>
            </a:pPr>
            <a:r>
              <a:rPr sz="1430" dirty="0">
                <a:latin typeface="Arial MT"/>
                <a:cs typeface="Arial MT"/>
              </a:rPr>
              <a:t>Commercial</a:t>
            </a:r>
            <a:r>
              <a:rPr sz="1430" spc="185" dirty="0">
                <a:latin typeface="Arial MT"/>
                <a:cs typeface="Arial MT"/>
              </a:rPr>
              <a:t> </a:t>
            </a:r>
            <a:r>
              <a:rPr sz="1430" dirty="0">
                <a:latin typeface="Arial MT"/>
                <a:cs typeface="Arial MT"/>
              </a:rPr>
              <a:t>flat</a:t>
            </a:r>
            <a:r>
              <a:rPr sz="1430" spc="42" dirty="0">
                <a:latin typeface="Arial MT"/>
                <a:cs typeface="Arial MT"/>
              </a:rPr>
              <a:t> </a:t>
            </a:r>
            <a:r>
              <a:rPr sz="1430" spc="-59" dirty="0">
                <a:latin typeface="Arial MT"/>
                <a:cs typeface="Arial MT"/>
              </a:rPr>
              <a:t>RCC</a:t>
            </a:r>
            <a:r>
              <a:rPr sz="1430" spc="73" dirty="0">
                <a:latin typeface="Arial MT"/>
                <a:cs typeface="Arial MT"/>
              </a:rPr>
              <a:t> </a:t>
            </a:r>
            <a:r>
              <a:rPr sz="1430" spc="-7" dirty="0">
                <a:latin typeface="Arial MT"/>
                <a:cs typeface="Arial MT"/>
              </a:rPr>
              <a:t>roofs</a:t>
            </a:r>
            <a:endParaRPr sz="1430">
              <a:latin typeface="Arial MT"/>
              <a:cs typeface="Arial MT"/>
            </a:endParaRPr>
          </a:p>
          <a:p>
            <a:pPr marL="780636" indent="-137785">
              <a:spcBef>
                <a:spcPts val="1353"/>
              </a:spcBef>
              <a:buChar char="•"/>
              <a:tabLst>
                <a:tab pos="780636" algn="l"/>
              </a:tabLst>
            </a:pPr>
            <a:r>
              <a:rPr sz="1500" spc="-31" dirty="0">
                <a:latin typeface="Arial MT"/>
                <a:cs typeface="Arial MT"/>
              </a:rPr>
              <a:t>Large-</a:t>
            </a:r>
            <a:r>
              <a:rPr sz="1500" dirty="0">
                <a:latin typeface="Arial MT"/>
                <a:cs typeface="Arial MT"/>
              </a:rPr>
              <a:t>scale</a:t>
            </a:r>
            <a:r>
              <a:rPr sz="1500" spc="73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utility</a:t>
            </a:r>
            <a:r>
              <a:rPr sz="1500" spc="112" dirty="0">
                <a:latin typeface="Arial MT"/>
                <a:cs typeface="Arial MT"/>
              </a:rPr>
              <a:t> </a:t>
            </a:r>
            <a:r>
              <a:rPr sz="1500" spc="-7" dirty="0">
                <a:latin typeface="Arial MT"/>
                <a:cs typeface="Arial MT"/>
              </a:rPr>
              <a:t>projects</a:t>
            </a:r>
            <a:endParaRPr sz="1500">
              <a:latin typeface="Arial MT"/>
              <a:cs typeface="Arial MT"/>
            </a:endParaRPr>
          </a:p>
        </p:txBody>
      </p:sp>
      <p:pic>
        <p:nvPicPr>
          <p:cNvPr id="9" name="object 3">
            <a:extLst>
              <a:ext uri="{FF2B5EF4-FFF2-40B4-BE49-F238E27FC236}">
                <a16:creationId xmlns:a16="http://schemas.microsoft.com/office/drawing/2014/main" id="{93AAFC9C-CA43-0A2B-C517-349ED5D381F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76257" y="828822"/>
            <a:ext cx="6783250" cy="3454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B71E03-01CE-8114-F54F-995DC36324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-124994"/>
            <a:ext cx="1802295" cy="8210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3B30F62-7D3E-067D-2849-742C95B9CF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624" y="0"/>
            <a:ext cx="1802295" cy="821028"/>
          </a:xfrm>
          <a:prstGeom prst="rect">
            <a:avLst/>
          </a:prstGeom>
        </p:spPr>
      </p:pic>
      <p:pic>
        <p:nvPicPr>
          <p:cNvPr id="4" name="working video">
            <a:hlinkClick r:id="" action="ppaction://media"/>
            <a:extLst>
              <a:ext uri="{FF2B5EF4-FFF2-40B4-BE49-F238E27FC236}">
                <a16:creationId xmlns:a16="http://schemas.microsoft.com/office/drawing/2014/main" id="{935D2203-3D20-444B-D6FC-FB89C2D285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3977" y="1545706"/>
            <a:ext cx="8624045" cy="4860891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DE9BA3E-3443-C2B1-DE4A-3E7EB55C9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83686" cy="1325563"/>
          </a:xfrm>
        </p:spPr>
        <p:txBody>
          <a:bodyPr/>
          <a:lstStyle/>
          <a:p>
            <a:r>
              <a:rPr lang="en-IN" dirty="0"/>
              <a:t>			Working Principle</a:t>
            </a:r>
          </a:p>
        </p:txBody>
      </p:sp>
    </p:spTree>
    <p:extLst>
      <p:ext uri="{BB962C8B-B14F-4D97-AF65-F5344CB8AC3E}">
        <p14:creationId xmlns:p14="http://schemas.microsoft.com/office/powerpoint/2010/main" val="118189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T Nashik rooftop 1">
            <a:hlinkClick r:id="" action="ppaction://media"/>
            <a:extLst>
              <a:ext uri="{FF2B5EF4-FFF2-40B4-BE49-F238E27FC236}">
                <a16:creationId xmlns:a16="http://schemas.microsoft.com/office/drawing/2014/main" id="{379CB302-B4E5-41F6-0429-54039866B9C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02" y="460513"/>
            <a:ext cx="10416595" cy="572871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D3CCA3-AFB7-A695-BA0D-B775071FA5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297" y="-233738"/>
            <a:ext cx="1523999" cy="69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9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lar panels on a roof&#10;&#10;Description automatically generated">
            <a:extLst>
              <a:ext uri="{FF2B5EF4-FFF2-40B4-BE49-F238E27FC236}">
                <a16:creationId xmlns:a16="http://schemas.microsoft.com/office/drawing/2014/main" id="{377CA905-BDCC-F010-1C64-E83DD267D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8FB269-212E-0299-F24B-D3365D1655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0"/>
            <a:ext cx="1802295" cy="8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9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array of solar panels&#10;&#10;Description automatically generated">
            <a:extLst>
              <a:ext uri="{FF2B5EF4-FFF2-40B4-BE49-F238E27FC236}">
                <a16:creationId xmlns:a16="http://schemas.microsoft.com/office/drawing/2014/main" id="{4D0174D7-1B7D-E0BA-31CE-1A7ABE7A2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1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DE4CFE-9A86-D04F-F017-33545D16BE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0"/>
            <a:ext cx="1802295" cy="8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94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olar panels on the ground&#10;&#10;Description automatically generated">
            <a:extLst>
              <a:ext uri="{FF2B5EF4-FFF2-40B4-BE49-F238E27FC236}">
                <a16:creationId xmlns:a16="http://schemas.microsoft.com/office/drawing/2014/main" id="{D4B2BBB2-EA4E-F0AA-60D1-DE4085087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1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A5A51C-3546-FE21-D658-6E5717A5A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721" y="-104921"/>
            <a:ext cx="1802295" cy="8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51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-20251203-WA0003">
            <a:hlinkClick r:id="" action="ppaction://media"/>
            <a:extLst>
              <a:ext uri="{FF2B5EF4-FFF2-40B4-BE49-F238E27FC236}">
                <a16:creationId xmlns:a16="http://schemas.microsoft.com/office/drawing/2014/main" id="{C61C5ADB-1F1A-D00D-E0D9-5CA6AC12DB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20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FAC011-91B2-BC9E-3347-0C49A8D049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0"/>
            <a:ext cx="1802295" cy="8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7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"/>
</p:tagLst>
</file>

<file path=ppt/theme/theme1.xml><?xml version="1.0" encoding="utf-8"?>
<a:theme xmlns:a="http://schemas.openxmlformats.org/drawingml/2006/main" name="Office Theme">
  <a:themeElements>
    <a:clrScheme name="Custom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187C0"/>
      </a:accent1>
      <a:accent2>
        <a:srgbClr val="57687B"/>
      </a:accent2>
      <a:accent3>
        <a:srgbClr val="359CDB"/>
      </a:accent3>
      <a:accent4>
        <a:srgbClr val="F4AB1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14851</TotalTime>
  <Words>228</Words>
  <Application>Microsoft Office PowerPoint</Application>
  <PresentationFormat>Widescreen</PresentationFormat>
  <Paragraphs>62</Paragraphs>
  <Slides>22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Arial</vt:lpstr>
      <vt:lpstr>Arial MT</vt:lpstr>
      <vt:lpstr>Calibri</vt:lpstr>
      <vt:lpstr>Calibri Light</vt:lpstr>
      <vt:lpstr>Office Theme</vt:lpstr>
      <vt:lpstr>PowerPoint Presentation</vt:lpstr>
      <vt:lpstr>PowerPoint Presentation</vt:lpstr>
      <vt:lpstr>Our Product: Dual Axis Rail Tracker</vt:lpstr>
      <vt:lpstr>   Working Principle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MSRDC Office, Nagpur</vt:lpstr>
      <vt:lpstr>PowerPoint Presentation</vt:lpstr>
      <vt:lpstr>PowerPoint Presentation</vt:lpstr>
      <vt:lpstr>   Structure Manufacturing</vt:lpstr>
      <vt:lpstr>Indigenously developed solar tracking controller</vt:lpstr>
      <vt:lpstr>PowerPoint Presentation</vt:lpstr>
      <vt:lpstr>PowerPoint Presentation</vt:lpstr>
      <vt:lpstr>Engineered for Performance and Reliability</vt:lpstr>
      <vt:lpstr>Solution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 Junaed</dc:creator>
  <cp:lastModifiedBy>Swaraj Patil</cp:lastModifiedBy>
  <cp:revision>121</cp:revision>
  <dcterms:created xsi:type="dcterms:W3CDTF">2015-09-06T17:46:57Z</dcterms:created>
  <dcterms:modified xsi:type="dcterms:W3CDTF">2025-12-28T15:19:03Z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3ce7a82-7567-4344-926f-d732b030133a_Enabled">
    <vt:lpwstr>true</vt:lpwstr>
  </property>
  <property fmtid="{D5CDD505-2E9C-101B-9397-08002B2CF9AE}" pid="3" name="MSIP_Label_83ce7a82-7567-4344-926f-d732b030133a_SetDate">
    <vt:lpwstr>2025-01-04T09:26:56Z</vt:lpwstr>
  </property>
  <property fmtid="{D5CDD505-2E9C-101B-9397-08002B2CF9AE}" pid="4" name="MSIP_Label_83ce7a82-7567-4344-926f-d732b030133a_Method">
    <vt:lpwstr>Standard</vt:lpwstr>
  </property>
  <property fmtid="{D5CDD505-2E9C-101B-9397-08002B2CF9AE}" pid="5" name="MSIP_Label_83ce7a82-7567-4344-926f-d732b030133a_Name">
    <vt:lpwstr>Internal</vt:lpwstr>
  </property>
  <property fmtid="{D5CDD505-2E9C-101B-9397-08002B2CF9AE}" pid="6" name="MSIP_Label_83ce7a82-7567-4344-926f-d732b030133a_SiteId">
    <vt:lpwstr>a3ecbd48-a972-4e71-bae3-1339ccdfdd34</vt:lpwstr>
  </property>
  <property fmtid="{D5CDD505-2E9C-101B-9397-08002B2CF9AE}" pid="7" name="MSIP_Label_83ce7a82-7567-4344-926f-d732b030133a_ActionId">
    <vt:lpwstr>71cb92c3-71f7-4054-85aa-541a2636a907</vt:lpwstr>
  </property>
  <property fmtid="{D5CDD505-2E9C-101B-9397-08002B2CF9AE}" pid="8" name="MSIP_Label_83ce7a82-7567-4344-926f-d732b030133a_ContentBits">
    <vt:lpwstr>0</vt:lpwstr>
  </property>
</Properties>
</file>